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853" r:id="rId2"/>
    <p:sldId id="759" r:id="rId3"/>
    <p:sldId id="803" r:id="rId4"/>
    <p:sldId id="760" r:id="rId5"/>
    <p:sldId id="761" r:id="rId6"/>
    <p:sldId id="835" r:id="rId7"/>
    <p:sldId id="833" r:id="rId8"/>
    <p:sldId id="763" r:id="rId9"/>
    <p:sldId id="804" r:id="rId10"/>
    <p:sldId id="852" r:id="rId11"/>
    <p:sldId id="764" r:id="rId12"/>
    <p:sldId id="772" r:id="rId13"/>
    <p:sldId id="766" r:id="rId14"/>
    <p:sldId id="767" r:id="rId15"/>
    <p:sldId id="768" r:id="rId16"/>
    <p:sldId id="769" r:id="rId17"/>
    <p:sldId id="770" r:id="rId18"/>
    <p:sldId id="771"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89" r:id="rId36"/>
    <p:sldId id="790" r:id="rId37"/>
    <p:sldId id="791" r:id="rId38"/>
    <p:sldId id="792" r:id="rId39"/>
    <p:sldId id="793" r:id="rId40"/>
    <p:sldId id="797" r:id="rId41"/>
    <p:sldId id="794" r:id="rId42"/>
    <p:sldId id="795" r:id="rId43"/>
    <p:sldId id="796" r:id="rId44"/>
    <p:sldId id="798" r:id="rId45"/>
    <p:sldId id="799" r:id="rId46"/>
    <p:sldId id="800" r:id="rId47"/>
    <p:sldId id="836" r:id="rId48"/>
    <p:sldId id="838" r:id="rId49"/>
    <p:sldId id="801" r:id="rId50"/>
    <p:sldId id="802" r:id="rId51"/>
    <p:sldId id="806" r:id="rId52"/>
    <p:sldId id="807" r:id="rId53"/>
    <p:sldId id="808" r:id="rId54"/>
    <p:sldId id="850" r:id="rId55"/>
    <p:sldId id="847" r:id="rId56"/>
    <p:sldId id="811" r:id="rId57"/>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E24"/>
    <a:srgbClr val="0060AA"/>
    <a:srgbClr val="0066B3"/>
    <a:srgbClr val="006CB4"/>
    <a:srgbClr val="E8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7" autoAdjust="0"/>
    <p:restoredTop sz="88000" autoAdjust="0"/>
  </p:normalViewPr>
  <p:slideViewPr>
    <p:cSldViewPr>
      <p:cViewPr varScale="1">
        <p:scale>
          <a:sx n="77" d="100"/>
          <a:sy n="77" d="100"/>
        </p:scale>
        <p:origin x="1123" y="43"/>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42668431-CD35-4516-818D-B41B2C4843CF}" type="datetimeFigureOut">
              <a:rPr lang="en-IN" smtClean="0"/>
              <a:t>07-08-2025</a:t>
            </a:fld>
            <a:endParaRPr lang="en-IN"/>
          </a:p>
        </p:txBody>
      </p:sp>
      <p:sp>
        <p:nvSpPr>
          <p:cNvPr id="4" name="Slide Image Placeholder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DAB949B3-C4AB-4FB2-8B24-B07A558BD59F}" type="slidenum">
              <a:rPr lang="en-IN" smtClean="0"/>
              <a:t>‹#›</a:t>
            </a:fld>
            <a:endParaRPr lang="en-IN"/>
          </a:p>
        </p:txBody>
      </p:sp>
    </p:spTree>
    <p:extLst>
      <p:ext uri="{BB962C8B-B14F-4D97-AF65-F5344CB8AC3E}">
        <p14:creationId xmlns:p14="http://schemas.microsoft.com/office/powerpoint/2010/main" val="267653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a:t>
            </a:fld>
            <a:endParaRPr lang="en-IN"/>
          </a:p>
        </p:txBody>
      </p:sp>
    </p:spTree>
    <p:extLst>
      <p:ext uri="{BB962C8B-B14F-4D97-AF65-F5344CB8AC3E}">
        <p14:creationId xmlns:p14="http://schemas.microsoft.com/office/powerpoint/2010/main" val="34268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AB949B3-C4AB-4FB2-8B24-B07A558BD59F}" type="slidenum">
              <a:rPr lang="en-IN" smtClean="0"/>
              <a:t>10</a:t>
            </a:fld>
            <a:endParaRPr lang="en-IN"/>
          </a:p>
        </p:txBody>
      </p:sp>
    </p:spTree>
    <p:extLst>
      <p:ext uri="{BB962C8B-B14F-4D97-AF65-F5344CB8AC3E}">
        <p14:creationId xmlns:p14="http://schemas.microsoft.com/office/powerpoint/2010/main" val="74445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11</a:t>
            </a:fld>
            <a:endParaRPr lang="en-IN"/>
          </a:p>
        </p:txBody>
      </p:sp>
    </p:spTree>
    <p:extLst>
      <p:ext uri="{BB962C8B-B14F-4D97-AF65-F5344CB8AC3E}">
        <p14:creationId xmlns:p14="http://schemas.microsoft.com/office/powerpoint/2010/main" val="1458571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12</a:t>
            </a:fld>
            <a:endParaRPr lang="en-IN"/>
          </a:p>
        </p:txBody>
      </p:sp>
    </p:spTree>
    <p:extLst>
      <p:ext uri="{BB962C8B-B14F-4D97-AF65-F5344CB8AC3E}">
        <p14:creationId xmlns:p14="http://schemas.microsoft.com/office/powerpoint/2010/main" val="2440721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13</a:t>
            </a:fld>
            <a:endParaRPr lang="en-IN"/>
          </a:p>
        </p:txBody>
      </p:sp>
    </p:spTree>
    <p:extLst>
      <p:ext uri="{BB962C8B-B14F-4D97-AF65-F5344CB8AC3E}">
        <p14:creationId xmlns:p14="http://schemas.microsoft.com/office/powerpoint/2010/main" val="140887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14</a:t>
            </a:fld>
            <a:endParaRPr lang="en-IN"/>
          </a:p>
        </p:txBody>
      </p:sp>
    </p:spTree>
    <p:extLst>
      <p:ext uri="{BB962C8B-B14F-4D97-AF65-F5344CB8AC3E}">
        <p14:creationId xmlns:p14="http://schemas.microsoft.com/office/powerpoint/2010/main" val="2503945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15</a:t>
            </a:fld>
            <a:endParaRPr lang="en-IN"/>
          </a:p>
        </p:txBody>
      </p:sp>
    </p:spTree>
    <p:extLst>
      <p:ext uri="{BB962C8B-B14F-4D97-AF65-F5344CB8AC3E}">
        <p14:creationId xmlns:p14="http://schemas.microsoft.com/office/powerpoint/2010/main" val="25143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16</a:t>
            </a:fld>
            <a:endParaRPr lang="en-IN"/>
          </a:p>
        </p:txBody>
      </p:sp>
    </p:spTree>
    <p:extLst>
      <p:ext uri="{BB962C8B-B14F-4D97-AF65-F5344CB8AC3E}">
        <p14:creationId xmlns:p14="http://schemas.microsoft.com/office/powerpoint/2010/main" val="38176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17</a:t>
            </a:fld>
            <a:endParaRPr lang="en-IN"/>
          </a:p>
        </p:txBody>
      </p:sp>
    </p:spTree>
    <p:extLst>
      <p:ext uri="{BB962C8B-B14F-4D97-AF65-F5344CB8AC3E}">
        <p14:creationId xmlns:p14="http://schemas.microsoft.com/office/powerpoint/2010/main" val="183584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18</a:t>
            </a:fld>
            <a:endParaRPr lang="en-IN"/>
          </a:p>
        </p:txBody>
      </p:sp>
    </p:spTree>
    <p:extLst>
      <p:ext uri="{BB962C8B-B14F-4D97-AF65-F5344CB8AC3E}">
        <p14:creationId xmlns:p14="http://schemas.microsoft.com/office/powerpoint/2010/main" val="3772650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19</a:t>
            </a:fld>
            <a:endParaRPr lang="en-IN"/>
          </a:p>
        </p:txBody>
      </p:sp>
    </p:spTree>
    <p:extLst>
      <p:ext uri="{BB962C8B-B14F-4D97-AF65-F5344CB8AC3E}">
        <p14:creationId xmlns:p14="http://schemas.microsoft.com/office/powerpoint/2010/main" val="226412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0974DFB-3008-8543-633F-58A4FDCE5DDF}"/>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B405E617-873D-1C3C-F1FE-596A7096C44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10C17E02-BCF9-92D4-5122-7BCC78C0136E}"/>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7DB01162-177B-B734-FFE6-17BCFEDA52EB}"/>
              </a:ext>
            </a:extLst>
          </p:cNvPr>
          <p:cNvSpPr>
            <a:spLocks noGrp="1"/>
          </p:cNvSpPr>
          <p:nvPr>
            <p:ph type="sldNum" sz="quarter" idx="5"/>
          </p:nvPr>
        </p:nvSpPr>
        <p:spPr/>
        <p:txBody>
          <a:bodyPr/>
          <a:lstStyle/>
          <a:p>
            <a:fld id="{DAB949B3-C4AB-4FB2-8B24-B07A558BD59F}" type="slidenum">
              <a:rPr lang="en-IN" smtClean="0"/>
              <a:t>2</a:t>
            </a:fld>
            <a:endParaRPr lang="en-IN"/>
          </a:p>
        </p:txBody>
      </p:sp>
    </p:spTree>
    <p:extLst>
      <p:ext uri="{BB962C8B-B14F-4D97-AF65-F5344CB8AC3E}">
        <p14:creationId xmlns:p14="http://schemas.microsoft.com/office/powerpoint/2010/main" val="254500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20</a:t>
            </a:fld>
            <a:endParaRPr lang="en-IN"/>
          </a:p>
        </p:txBody>
      </p:sp>
    </p:spTree>
    <p:extLst>
      <p:ext uri="{BB962C8B-B14F-4D97-AF65-F5344CB8AC3E}">
        <p14:creationId xmlns:p14="http://schemas.microsoft.com/office/powerpoint/2010/main" val="3299727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21</a:t>
            </a:fld>
            <a:endParaRPr lang="en-IN"/>
          </a:p>
        </p:txBody>
      </p:sp>
    </p:spTree>
    <p:extLst>
      <p:ext uri="{BB962C8B-B14F-4D97-AF65-F5344CB8AC3E}">
        <p14:creationId xmlns:p14="http://schemas.microsoft.com/office/powerpoint/2010/main" val="2531829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22</a:t>
            </a:fld>
            <a:endParaRPr lang="en-IN"/>
          </a:p>
        </p:txBody>
      </p:sp>
    </p:spTree>
    <p:extLst>
      <p:ext uri="{BB962C8B-B14F-4D97-AF65-F5344CB8AC3E}">
        <p14:creationId xmlns:p14="http://schemas.microsoft.com/office/powerpoint/2010/main" val="3757586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23</a:t>
            </a:fld>
            <a:endParaRPr lang="en-IN"/>
          </a:p>
        </p:txBody>
      </p:sp>
    </p:spTree>
    <p:extLst>
      <p:ext uri="{BB962C8B-B14F-4D97-AF65-F5344CB8AC3E}">
        <p14:creationId xmlns:p14="http://schemas.microsoft.com/office/powerpoint/2010/main" val="4256783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24</a:t>
            </a:fld>
            <a:endParaRPr lang="en-IN"/>
          </a:p>
        </p:txBody>
      </p:sp>
    </p:spTree>
    <p:extLst>
      <p:ext uri="{BB962C8B-B14F-4D97-AF65-F5344CB8AC3E}">
        <p14:creationId xmlns:p14="http://schemas.microsoft.com/office/powerpoint/2010/main" val="1176439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25</a:t>
            </a:fld>
            <a:endParaRPr lang="en-IN"/>
          </a:p>
        </p:txBody>
      </p:sp>
    </p:spTree>
    <p:extLst>
      <p:ext uri="{BB962C8B-B14F-4D97-AF65-F5344CB8AC3E}">
        <p14:creationId xmlns:p14="http://schemas.microsoft.com/office/powerpoint/2010/main" val="3113509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26</a:t>
            </a:fld>
            <a:endParaRPr lang="en-IN"/>
          </a:p>
        </p:txBody>
      </p:sp>
    </p:spTree>
    <p:extLst>
      <p:ext uri="{BB962C8B-B14F-4D97-AF65-F5344CB8AC3E}">
        <p14:creationId xmlns:p14="http://schemas.microsoft.com/office/powerpoint/2010/main" val="2842501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27</a:t>
            </a:fld>
            <a:endParaRPr lang="en-IN"/>
          </a:p>
        </p:txBody>
      </p:sp>
    </p:spTree>
    <p:extLst>
      <p:ext uri="{BB962C8B-B14F-4D97-AF65-F5344CB8AC3E}">
        <p14:creationId xmlns:p14="http://schemas.microsoft.com/office/powerpoint/2010/main" val="990689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28</a:t>
            </a:fld>
            <a:endParaRPr lang="en-IN"/>
          </a:p>
        </p:txBody>
      </p:sp>
    </p:spTree>
    <p:extLst>
      <p:ext uri="{BB962C8B-B14F-4D97-AF65-F5344CB8AC3E}">
        <p14:creationId xmlns:p14="http://schemas.microsoft.com/office/powerpoint/2010/main" val="3056639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29</a:t>
            </a:fld>
            <a:endParaRPr lang="en-IN"/>
          </a:p>
        </p:txBody>
      </p:sp>
    </p:spTree>
    <p:extLst>
      <p:ext uri="{BB962C8B-B14F-4D97-AF65-F5344CB8AC3E}">
        <p14:creationId xmlns:p14="http://schemas.microsoft.com/office/powerpoint/2010/main" val="172115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3</a:t>
            </a:fld>
            <a:endParaRPr lang="en-IN"/>
          </a:p>
        </p:txBody>
      </p:sp>
    </p:spTree>
    <p:extLst>
      <p:ext uri="{BB962C8B-B14F-4D97-AF65-F5344CB8AC3E}">
        <p14:creationId xmlns:p14="http://schemas.microsoft.com/office/powerpoint/2010/main" val="2318597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30</a:t>
            </a:fld>
            <a:endParaRPr lang="en-IN"/>
          </a:p>
        </p:txBody>
      </p:sp>
    </p:spTree>
    <p:extLst>
      <p:ext uri="{BB962C8B-B14F-4D97-AF65-F5344CB8AC3E}">
        <p14:creationId xmlns:p14="http://schemas.microsoft.com/office/powerpoint/2010/main" val="6615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31</a:t>
            </a:fld>
            <a:endParaRPr lang="en-IN"/>
          </a:p>
        </p:txBody>
      </p:sp>
    </p:spTree>
    <p:extLst>
      <p:ext uri="{BB962C8B-B14F-4D97-AF65-F5344CB8AC3E}">
        <p14:creationId xmlns:p14="http://schemas.microsoft.com/office/powerpoint/2010/main" val="2436419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32</a:t>
            </a:fld>
            <a:endParaRPr lang="en-IN"/>
          </a:p>
        </p:txBody>
      </p:sp>
    </p:spTree>
    <p:extLst>
      <p:ext uri="{BB962C8B-B14F-4D97-AF65-F5344CB8AC3E}">
        <p14:creationId xmlns:p14="http://schemas.microsoft.com/office/powerpoint/2010/main" val="3791766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33</a:t>
            </a:fld>
            <a:endParaRPr lang="en-IN"/>
          </a:p>
        </p:txBody>
      </p:sp>
    </p:spTree>
    <p:extLst>
      <p:ext uri="{BB962C8B-B14F-4D97-AF65-F5344CB8AC3E}">
        <p14:creationId xmlns:p14="http://schemas.microsoft.com/office/powerpoint/2010/main" val="1379551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34</a:t>
            </a:fld>
            <a:endParaRPr lang="en-IN"/>
          </a:p>
        </p:txBody>
      </p:sp>
    </p:spTree>
    <p:extLst>
      <p:ext uri="{BB962C8B-B14F-4D97-AF65-F5344CB8AC3E}">
        <p14:creationId xmlns:p14="http://schemas.microsoft.com/office/powerpoint/2010/main" val="500603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35</a:t>
            </a:fld>
            <a:endParaRPr lang="en-IN"/>
          </a:p>
        </p:txBody>
      </p:sp>
    </p:spTree>
    <p:extLst>
      <p:ext uri="{BB962C8B-B14F-4D97-AF65-F5344CB8AC3E}">
        <p14:creationId xmlns:p14="http://schemas.microsoft.com/office/powerpoint/2010/main" val="3170926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36</a:t>
            </a:fld>
            <a:endParaRPr lang="en-IN"/>
          </a:p>
        </p:txBody>
      </p:sp>
    </p:spTree>
    <p:extLst>
      <p:ext uri="{BB962C8B-B14F-4D97-AF65-F5344CB8AC3E}">
        <p14:creationId xmlns:p14="http://schemas.microsoft.com/office/powerpoint/2010/main" val="3671701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37</a:t>
            </a:fld>
            <a:endParaRPr lang="en-IN"/>
          </a:p>
        </p:txBody>
      </p:sp>
    </p:spTree>
    <p:extLst>
      <p:ext uri="{BB962C8B-B14F-4D97-AF65-F5344CB8AC3E}">
        <p14:creationId xmlns:p14="http://schemas.microsoft.com/office/powerpoint/2010/main" val="3740535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38</a:t>
            </a:fld>
            <a:endParaRPr lang="en-IN"/>
          </a:p>
        </p:txBody>
      </p:sp>
    </p:spTree>
    <p:extLst>
      <p:ext uri="{BB962C8B-B14F-4D97-AF65-F5344CB8AC3E}">
        <p14:creationId xmlns:p14="http://schemas.microsoft.com/office/powerpoint/2010/main" val="2050444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39</a:t>
            </a:fld>
            <a:endParaRPr lang="en-IN"/>
          </a:p>
        </p:txBody>
      </p:sp>
    </p:spTree>
    <p:extLst>
      <p:ext uri="{BB962C8B-B14F-4D97-AF65-F5344CB8AC3E}">
        <p14:creationId xmlns:p14="http://schemas.microsoft.com/office/powerpoint/2010/main" val="179133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4</a:t>
            </a:fld>
            <a:endParaRPr lang="en-IN"/>
          </a:p>
        </p:txBody>
      </p:sp>
    </p:spTree>
    <p:extLst>
      <p:ext uri="{BB962C8B-B14F-4D97-AF65-F5344CB8AC3E}">
        <p14:creationId xmlns:p14="http://schemas.microsoft.com/office/powerpoint/2010/main" val="300177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40</a:t>
            </a:fld>
            <a:endParaRPr lang="en-IN"/>
          </a:p>
        </p:txBody>
      </p:sp>
    </p:spTree>
    <p:extLst>
      <p:ext uri="{BB962C8B-B14F-4D97-AF65-F5344CB8AC3E}">
        <p14:creationId xmlns:p14="http://schemas.microsoft.com/office/powerpoint/2010/main" val="912276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41</a:t>
            </a:fld>
            <a:endParaRPr lang="en-IN"/>
          </a:p>
        </p:txBody>
      </p:sp>
    </p:spTree>
    <p:extLst>
      <p:ext uri="{BB962C8B-B14F-4D97-AF65-F5344CB8AC3E}">
        <p14:creationId xmlns:p14="http://schemas.microsoft.com/office/powerpoint/2010/main" val="2149184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42</a:t>
            </a:fld>
            <a:endParaRPr lang="en-IN"/>
          </a:p>
        </p:txBody>
      </p:sp>
    </p:spTree>
    <p:extLst>
      <p:ext uri="{BB962C8B-B14F-4D97-AF65-F5344CB8AC3E}">
        <p14:creationId xmlns:p14="http://schemas.microsoft.com/office/powerpoint/2010/main" val="1775439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43</a:t>
            </a:fld>
            <a:endParaRPr lang="en-IN"/>
          </a:p>
        </p:txBody>
      </p:sp>
    </p:spTree>
    <p:extLst>
      <p:ext uri="{BB962C8B-B14F-4D97-AF65-F5344CB8AC3E}">
        <p14:creationId xmlns:p14="http://schemas.microsoft.com/office/powerpoint/2010/main" val="3311324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44</a:t>
            </a:fld>
            <a:endParaRPr lang="en-IN"/>
          </a:p>
        </p:txBody>
      </p:sp>
    </p:spTree>
    <p:extLst>
      <p:ext uri="{BB962C8B-B14F-4D97-AF65-F5344CB8AC3E}">
        <p14:creationId xmlns:p14="http://schemas.microsoft.com/office/powerpoint/2010/main" val="2705018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45</a:t>
            </a:fld>
            <a:endParaRPr lang="en-IN"/>
          </a:p>
        </p:txBody>
      </p:sp>
    </p:spTree>
    <p:extLst>
      <p:ext uri="{BB962C8B-B14F-4D97-AF65-F5344CB8AC3E}">
        <p14:creationId xmlns:p14="http://schemas.microsoft.com/office/powerpoint/2010/main" val="2340755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46</a:t>
            </a:fld>
            <a:endParaRPr lang="en-IN"/>
          </a:p>
        </p:txBody>
      </p:sp>
    </p:spTree>
    <p:extLst>
      <p:ext uri="{BB962C8B-B14F-4D97-AF65-F5344CB8AC3E}">
        <p14:creationId xmlns:p14="http://schemas.microsoft.com/office/powerpoint/2010/main" val="4260850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47</a:t>
            </a:fld>
            <a:endParaRPr lang="en-IN"/>
          </a:p>
        </p:txBody>
      </p:sp>
    </p:spTree>
    <p:extLst>
      <p:ext uri="{BB962C8B-B14F-4D97-AF65-F5344CB8AC3E}">
        <p14:creationId xmlns:p14="http://schemas.microsoft.com/office/powerpoint/2010/main" val="4304990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48</a:t>
            </a:fld>
            <a:endParaRPr lang="en-IN"/>
          </a:p>
        </p:txBody>
      </p:sp>
    </p:spTree>
    <p:extLst>
      <p:ext uri="{BB962C8B-B14F-4D97-AF65-F5344CB8AC3E}">
        <p14:creationId xmlns:p14="http://schemas.microsoft.com/office/powerpoint/2010/main" val="3967819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49</a:t>
            </a:fld>
            <a:endParaRPr lang="en-IN"/>
          </a:p>
        </p:txBody>
      </p:sp>
    </p:spTree>
    <p:extLst>
      <p:ext uri="{BB962C8B-B14F-4D97-AF65-F5344CB8AC3E}">
        <p14:creationId xmlns:p14="http://schemas.microsoft.com/office/powerpoint/2010/main" val="24968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5</a:t>
            </a:fld>
            <a:endParaRPr lang="en-IN"/>
          </a:p>
        </p:txBody>
      </p:sp>
    </p:spTree>
    <p:extLst>
      <p:ext uri="{BB962C8B-B14F-4D97-AF65-F5344CB8AC3E}">
        <p14:creationId xmlns:p14="http://schemas.microsoft.com/office/powerpoint/2010/main" val="2078117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50</a:t>
            </a:fld>
            <a:endParaRPr lang="en-IN"/>
          </a:p>
        </p:txBody>
      </p:sp>
    </p:spTree>
    <p:extLst>
      <p:ext uri="{BB962C8B-B14F-4D97-AF65-F5344CB8AC3E}">
        <p14:creationId xmlns:p14="http://schemas.microsoft.com/office/powerpoint/2010/main" val="3646667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51</a:t>
            </a:fld>
            <a:endParaRPr lang="en-IN"/>
          </a:p>
        </p:txBody>
      </p:sp>
    </p:spTree>
    <p:extLst>
      <p:ext uri="{BB962C8B-B14F-4D97-AF65-F5344CB8AC3E}">
        <p14:creationId xmlns:p14="http://schemas.microsoft.com/office/powerpoint/2010/main" val="2490522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52</a:t>
            </a:fld>
            <a:endParaRPr lang="en-IN"/>
          </a:p>
        </p:txBody>
      </p:sp>
    </p:spTree>
    <p:extLst>
      <p:ext uri="{BB962C8B-B14F-4D97-AF65-F5344CB8AC3E}">
        <p14:creationId xmlns:p14="http://schemas.microsoft.com/office/powerpoint/2010/main" val="2990435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53</a:t>
            </a:fld>
            <a:endParaRPr lang="en-IN"/>
          </a:p>
        </p:txBody>
      </p:sp>
    </p:spTree>
    <p:extLst>
      <p:ext uri="{BB962C8B-B14F-4D97-AF65-F5344CB8AC3E}">
        <p14:creationId xmlns:p14="http://schemas.microsoft.com/office/powerpoint/2010/main" val="1839511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54</a:t>
            </a:fld>
            <a:endParaRPr lang="en-IN"/>
          </a:p>
        </p:txBody>
      </p:sp>
    </p:spTree>
    <p:extLst>
      <p:ext uri="{BB962C8B-B14F-4D97-AF65-F5344CB8AC3E}">
        <p14:creationId xmlns:p14="http://schemas.microsoft.com/office/powerpoint/2010/main" val="11222195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55</a:t>
            </a:fld>
            <a:endParaRPr lang="en-IN"/>
          </a:p>
        </p:txBody>
      </p:sp>
    </p:spTree>
    <p:extLst>
      <p:ext uri="{BB962C8B-B14F-4D97-AF65-F5344CB8AC3E}">
        <p14:creationId xmlns:p14="http://schemas.microsoft.com/office/powerpoint/2010/main" val="3663159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6</a:t>
            </a:fld>
            <a:endParaRPr lang="en-IN"/>
          </a:p>
        </p:txBody>
      </p:sp>
    </p:spTree>
    <p:extLst>
      <p:ext uri="{BB962C8B-B14F-4D97-AF65-F5344CB8AC3E}">
        <p14:creationId xmlns:p14="http://schemas.microsoft.com/office/powerpoint/2010/main" val="42206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7</a:t>
            </a:fld>
            <a:endParaRPr lang="en-IN"/>
          </a:p>
        </p:txBody>
      </p:sp>
    </p:spTree>
    <p:extLst>
      <p:ext uri="{BB962C8B-B14F-4D97-AF65-F5344CB8AC3E}">
        <p14:creationId xmlns:p14="http://schemas.microsoft.com/office/powerpoint/2010/main" val="3801778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1FE6D6-DE3C-4F02-4BB1-B55C0C9BC393}"/>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2A22BD2B-7558-AC42-0F89-11BB869D799C}"/>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CBE40DB2-5228-9BD7-03F4-36E13407F5F4}"/>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 xmlns:a16="http://schemas.microsoft.com/office/drawing/2014/main" id="{E84625AE-FFFA-4019-4485-254214019FA9}"/>
              </a:ext>
            </a:extLst>
          </p:cNvPr>
          <p:cNvSpPr>
            <a:spLocks noGrp="1"/>
          </p:cNvSpPr>
          <p:nvPr>
            <p:ph type="sldNum" sz="quarter" idx="5"/>
          </p:nvPr>
        </p:nvSpPr>
        <p:spPr/>
        <p:txBody>
          <a:bodyPr/>
          <a:lstStyle/>
          <a:p>
            <a:fld id="{DAB949B3-C4AB-4FB2-8B24-B07A558BD59F}" type="slidenum">
              <a:rPr lang="en-IN" smtClean="0"/>
              <a:t>8</a:t>
            </a:fld>
            <a:endParaRPr lang="en-IN"/>
          </a:p>
        </p:txBody>
      </p:sp>
    </p:spTree>
    <p:extLst>
      <p:ext uri="{BB962C8B-B14F-4D97-AF65-F5344CB8AC3E}">
        <p14:creationId xmlns:p14="http://schemas.microsoft.com/office/powerpoint/2010/main" val="327887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9</a:t>
            </a:fld>
            <a:endParaRPr lang="en-IN"/>
          </a:p>
        </p:txBody>
      </p:sp>
    </p:spTree>
    <p:extLst>
      <p:ext uri="{BB962C8B-B14F-4D97-AF65-F5344CB8AC3E}">
        <p14:creationId xmlns:p14="http://schemas.microsoft.com/office/powerpoint/2010/main" val="1006193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7161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275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9538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6711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A89A1-F17A-4D3D-AC08-D16056C16514}" type="datetimeFigureOut">
              <a:rPr lang="en-IN" smtClean="0"/>
              <a:t>07-08-2025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5071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4AA89A1-F17A-4D3D-AC08-D16056C16514}" type="datetimeFigureOut">
              <a:rPr lang="en-IN" smtClean="0"/>
              <a:t>07-08-2025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9118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4AA89A1-F17A-4D3D-AC08-D16056C16514}" type="datetimeFigureOut">
              <a:rPr lang="en-IN" smtClean="0"/>
              <a:t>07-08-2025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46130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4AA89A1-F17A-4D3D-AC08-D16056C16514}" type="datetimeFigureOut">
              <a:rPr lang="en-IN" smtClean="0"/>
              <a:t>07-08-2025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8524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A89A1-F17A-4D3D-AC08-D16056C16514}" type="datetimeFigureOut">
              <a:rPr lang="en-IN" smtClean="0"/>
              <a:t>07-08-2025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75178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07-08-2025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2967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07-08-2025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8684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89A1-F17A-4D3D-AC08-D16056C16514}" type="datetimeFigureOut">
              <a:rPr lang="en-IN" smtClean="0"/>
              <a:t>07-08-2025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1C46D-3F04-4F73-BF36-E6D9DA5AE143}" type="slidenum">
              <a:rPr lang="en-IN" smtClean="0"/>
              <a:t>‹#›</a:t>
            </a:fld>
            <a:endParaRPr lang="en-IN"/>
          </a:p>
        </p:txBody>
      </p:sp>
    </p:spTree>
    <p:extLst>
      <p:ext uri="{BB962C8B-B14F-4D97-AF65-F5344CB8AC3E}">
        <p14:creationId xmlns:p14="http://schemas.microsoft.com/office/powerpoint/2010/main" val="4068759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onlinegdb.com/B8CI9foV-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hyperlink" Target="https://www.simplilearn.com/tutorials/data-structure-tutorial/graphs-in-data-structure" TargetMode="External"/><Relationship Id="rId3" Type="http://schemas.openxmlformats.org/officeDocument/2006/relationships/image" Target="../media/image1.png"/><Relationship Id="rId7" Type="http://schemas.openxmlformats.org/officeDocument/2006/relationships/hyperlink" Target="https://www.tutorialspoint.com/data_structures_algorithms/graph_data_structure.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geeksforgeeks.org/what-is-graph-data-structure/" TargetMode="External"/><Relationship Id="rId11" Type="http://schemas.openxmlformats.org/officeDocument/2006/relationships/hyperlink" Target="https://www.youtube.com/watch?v=4IZ80K72OXo" TargetMode="External"/><Relationship Id="rId5" Type="http://schemas.openxmlformats.org/officeDocument/2006/relationships/hyperlink" Target="https://www.boardinfinity.com/blog/graphs-in-data-structure/" TargetMode="External"/><Relationship Id="rId10" Type="http://schemas.openxmlformats.org/officeDocument/2006/relationships/hyperlink" Target="https://www.upgrad.com/blog/graphs-in-data-structure/" TargetMode="External"/><Relationship Id="rId4" Type="http://schemas.openxmlformats.org/officeDocument/2006/relationships/image" Target="../media/image7.png"/><Relationship Id="rId9" Type="http://schemas.openxmlformats.org/officeDocument/2006/relationships/hyperlink" Target="https://www.geeksforgeeks.org/applications-of-graph-data-structur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7272"/>
            <a:ext cx="9144000" cy="6895272"/>
          </a:xfr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0788" y="969957"/>
            <a:ext cx="4797049" cy="690655"/>
          </a:xfrm>
          <a:prstGeom prst="rect">
            <a:avLst/>
          </a:prstGeom>
        </p:spPr>
      </p:pic>
      <p:sp>
        <p:nvSpPr>
          <p:cNvPr id="3" name="Rectangle 1">
            <a:extLst>
              <a:ext uri="{FF2B5EF4-FFF2-40B4-BE49-F238E27FC236}">
                <a16:creationId xmlns="" xmlns:a16="http://schemas.microsoft.com/office/drawing/2014/main" id="{0A7DA37A-11B2-EE8B-F6D4-23A07A6F9262}"/>
              </a:ext>
            </a:extLst>
          </p:cNvPr>
          <p:cNvSpPr>
            <a:spLocks noChangeArrowheads="1"/>
          </p:cNvSpPr>
          <p:nvPr/>
        </p:nvSpPr>
        <p:spPr bwMode="auto">
          <a:xfrm>
            <a:off x="1240846" y="4203550"/>
            <a:ext cx="6480720" cy="53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algn="ctr">
              <a:buSzPct val="25000"/>
            </a:pPr>
            <a:r>
              <a:rPr lang="en-US" sz="1500" b="1" kern="100" dirty="0">
                <a:latin typeface="Sylfaen" panose="010A0502050306030303" pitchFamily="18" charset="0"/>
                <a:ea typeface="Times New Roman" panose="02020603050405020304" pitchFamily="18" charset="0"/>
                <a:cs typeface="Times New Roman" panose="02020603050405020304" pitchFamily="18" charset="0"/>
              </a:rPr>
              <a:t>Associate Professor, School of Engineering &amp; Technology </a:t>
            </a:r>
          </a:p>
          <a:p>
            <a:pPr lvl="0" algn="ctr">
              <a:buSzPct val="25000"/>
            </a:pPr>
            <a:r>
              <a:rPr lang="en-US" sz="1500" b="1" kern="100" dirty="0">
                <a:latin typeface="Sylfaen" panose="010A0502050306030303" pitchFamily="18" charset="0"/>
                <a:ea typeface="Times New Roman" panose="02020603050405020304" pitchFamily="18" charset="0"/>
                <a:cs typeface="Times New Roman" panose="02020603050405020304" pitchFamily="18" charset="0"/>
              </a:rPr>
              <a:t>K.R. </a:t>
            </a:r>
            <a:r>
              <a:rPr lang="en-US" sz="1500" b="1" kern="100" dirty="0" err="1">
                <a:latin typeface="Sylfaen" panose="010A0502050306030303" pitchFamily="18" charset="0"/>
                <a:ea typeface="Times New Roman" panose="02020603050405020304" pitchFamily="18" charset="0"/>
                <a:cs typeface="Times New Roman" panose="02020603050405020304" pitchFamily="18" charset="0"/>
              </a:rPr>
              <a:t>Mangalam</a:t>
            </a:r>
            <a:r>
              <a:rPr lang="en-US" sz="1500" b="1" kern="100" dirty="0">
                <a:latin typeface="Sylfaen" panose="010A0502050306030303" pitchFamily="18" charset="0"/>
                <a:ea typeface="Times New Roman" panose="02020603050405020304" pitchFamily="18" charset="0"/>
                <a:cs typeface="Times New Roman" panose="02020603050405020304" pitchFamily="18" charset="0"/>
              </a:rPr>
              <a:t> University </a:t>
            </a:r>
            <a:endParaRPr lang="en-IN" sz="1500" b="1" dirty="0">
              <a:solidFill>
                <a:srgbClr val="E31E24"/>
              </a:solidFill>
              <a:latin typeface="Sylfaen" panose="010A0502050306030303" pitchFamily="18" charset="0"/>
              <a:cs typeface="Times New Roman" panose="02020603050405020304" pitchFamily="18" charset="0"/>
              <a:sym typeface="Arial"/>
            </a:endParaRPr>
          </a:p>
        </p:txBody>
      </p:sp>
      <p:sp>
        <p:nvSpPr>
          <p:cNvPr id="6" name="Rectangle 1">
            <a:extLst>
              <a:ext uri="{FF2B5EF4-FFF2-40B4-BE49-F238E27FC236}">
                <a16:creationId xmlns="" xmlns:a16="http://schemas.microsoft.com/office/drawing/2014/main" id="{5BBDD341-9065-6500-56A4-3D760AE6D8BD}"/>
              </a:ext>
            </a:extLst>
          </p:cNvPr>
          <p:cNvSpPr>
            <a:spLocks noChangeArrowheads="1"/>
          </p:cNvSpPr>
          <p:nvPr/>
        </p:nvSpPr>
        <p:spPr bwMode="auto">
          <a:xfrm>
            <a:off x="1218381" y="2066484"/>
            <a:ext cx="6372708" cy="9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algn="ctr">
              <a:buSzPct val="25000"/>
            </a:pPr>
            <a:r>
              <a:rPr lang="en-US" sz="2400" b="1" kern="100" dirty="0">
                <a:latin typeface="Verdana" panose="020B0604030504040204" pitchFamily="34" charset="0"/>
                <a:ea typeface="Times New Roman" panose="02020603050405020304" pitchFamily="18" charset="0"/>
                <a:cs typeface="Times New Roman" panose="02020603050405020304" pitchFamily="18" charset="0"/>
              </a:rPr>
              <a:t>	</a:t>
            </a:r>
            <a:r>
              <a:rPr lang="en-US" sz="3000" b="1" kern="100" dirty="0">
                <a:latin typeface="Verdana" panose="020B0604030504040204" pitchFamily="34" charset="0"/>
                <a:ea typeface="Times New Roman" panose="02020603050405020304" pitchFamily="18" charset="0"/>
                <a:cs typeface="Times New Roman" panose="02020603050405020304" pitchFamily="18" charset="0"/>
              </a:rPr>
              <a:t>Data Structure</a:t>
            </a:r>
          </a:p>
          <a:p>
            <a:pPr lvl="0" algn="ctr">
              <a:buSzPct val="25000"/>
            </a:pPr>
            <a:r>
              <a:rPr lang="en-US" sz="2700" b="1" kern="100" dirty="0">
                <a:latin typeface="Verdana" panose="020B0604030504040204" pitchFamily="34" charset="0"/>
                <a:ea typeface="Times New Roman" panose="02020603050405020304" pitchFamily="18" charset="0"/>
                <a:cs typeface="Times New Roman" panose="02020603050405020304" pitchFamily="18" charset="0"/>
                <a:sym typeface="Arial"/>
              </a:rPr>
              <a:t>Course Code : ENCS205</a:t>
            </a:r>
            <a:endParaRPr lang="en-IN" sz="2700" b="1" kern="100" dirty="0">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7" name="Rectangle 1">
            <a:extLst>
              <a:ext uri="{FF2B5EF4-FFF2-40B4-BE49-F238E27FC236}">
                <a16:creationId xmlns="" xmlns:a16="http://schemas.microsoft.com/office/drawing/2014/main" id="{99D8B597-3B07-52D6-2F94-7B4B11AB32A8}"/>
              </a:ext>
            </a:extLst>
          </p:cNvPr>
          <p:cNvSpPr>
            <a:spLocks noChangeArrowheads="1"/>
          </p:cNvSpPr>
          <p:nvPr/>
        </p:nvSpPr>
        <p:spPr bwMode="auto">
          <a:xfrm>
            <a:off x="1294852" y="3435669"/>
            <a:ext cx="6372708"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algn="ctr">
              <a:buSzPct val="25000"/>
            </a:pPr>
            <a:r>
              <a:rPr lang="en-US" sz="2100" b="1" kern="100" dirty="0" err="1">
                <a:latin typeface="Times New Roman" panose="02020603050405020304" pitchFamily="18" charset="0"/>
                <a:cs typeface="Times New Roman" panose="02020603050405020304" pitchFamily="18" charset="0"/>
                <a:sym typeface="Arial"/>
              </a:rPr>
              <a:t>Dr</a:t>
            </a:r>
            <a:r>
              <a:rPr lang="en-US" sz="2100" b="1" kern="100" dirty="0">
                <a:latin typeface="Times New Roman" panose="02020603050405020304" pitchFamily="18" charset="0"/>
                <a:cs typeface="Times New Roman" panose="02020603050405020304" pitchFamily="18" charset="0"/>
                <a:sym typeface="Arial"/>
              </a:rPr>
              <a:t> Swati Gupta</a:t>
            </a:r>
            <a:endParaRPr lang="en-IN" sz="2100" b="1" dirty="0">
              <a:solidFill>
                <a:srgbClr val="E31E24"/>
              </a:solidFill>
              <a:latin typeface="Times New Roman" panose="02020603050405020304" pitchFamily="18" charset="0"/>
              <a:cs typeface="Times New Roman" panose="02020603050405020304" pitchFamily="18" charset="0"/>
              <a:sym typeface="Arial"/>
            </a:endParaRPr>
          </a:p>
        </p:txBody>
      </p:sp>
      <p:sp>
        <p:nvSpPr>
          <p:cNvPr id="2" name="TextBox 1"/>
          <p:cNvSpPr txBox="1"/>
          <p:nvPr/>
        </p:nvSpPr>
        <p:spPr>
          <a:xfrm>
            <a:off x="2357754" y="5103186"/>
            <a:ext cx="4320480" cy="415498"/>
          </a:xfrm>
          <a:prstGeom prst="rect">
            <a:avLst/>
          </a:prstGeom>
          <a:noFill/>
        </p:spPr>
        <p:txBody>
          <a:bodyPr wrap="square" rtlCol="0">
            <a:spAutoFit/>
          </a:bodyPr>
          <a:lstStyle/>
          <a:p>
            <a:pPr algn="ctr"/>
            <a:r>
              <a:rPr lang="en-US" sz="2100" b="1" dirty="0">
                <a:solidFill>
                  <a:srgbClr val="FF0000"/>
                </a:solidFill>
                <a:latin typeface="Arial Black" panose="020B0A04020102020204" pitchFamily="34" charset="0"/>
              </a:rPr>
              <a:t>Unit </a:t>
            </a:r>
            <a:r>
              <a:rPr lang="en-US" sz="2100" b="1" dirty="0" smtClean="0">
                <a:solidFill>
                  <a:srgbClr val="FF0000"/>
                </a:solidFill>
                <a:latin typeface="Arial Black" panose="020B0A04020102020204" pitchFamily="34" charset="0"/>
              </a:rPr>
              <a:t>4 </a:t>
            </a:r>
            <a:r>
              <a:rPr lang="en-US" sz="2100" b="1" dirty="0">
                <a:solidFill>
                  <a:srgbClr val="FF0000"/>
                </a:solidFill>
                <a:latin typeface="Arial Black" panose="020B0A04020102020204" pitchFamily="34" charset="0"/>
              </a:rPr>
              <a:t>:Trees and Graphs</a:t>
            </a:r>
            <a:endParaRPr lang="en-IN" sz="2100"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4051855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07504" y="25260"/>
            <a:ext cx="8712968" cy="857250"/>
          </a:xfrm>
        </p:spPr>
        <p:txBody>
          <a:bodyPr>
            <a:normAutofit/>
          </a:bodyPr>
          <a:lstStyle/>
          <a:p>
            <a:r>
              <a:rPr lang="en-CA" altLang="en-US" sz="32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Implementing a </a:t>
            </a:r>
            <a:r>
              <a:rPr lang="en-CA" altLang="en-US" sz="3200" b="1" kern="100" dirty="0" err="1"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Kruskal</a:t>
            </a:r>
            <a:r>
              <a:rPr lang="en-CA" altLang="en-US" sz="32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 Algorithm</a:t>
            </a:r>
            <a:endParaRPr lang="en-CA" altLang="en-US" sz="32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p:txBody>
      </p:sp>
      <p:sp>
        <p:nvSpPr>
          <p:cNvPr id="10243" name="Content Placeholder 2"/>
          <p:cNvSpPr>
            <a:spLocks noGrp="1"/>
          </p:cNvSpPr>
          <p:nvPr>
            <p:ph idx="1"/>
          </p:nvPr>
        </p:nvSpPr>
        <p:spPr/>
        <p:txBody>
          <a:bodyPr>
            <a:normAutofit/>
          </a:bodyPr>
          <a:lstStyle/>
          <a:p>
            <a:pPr>
              <a:buFont typeface="Arial" charset="0"/>
              <a:buNone/>
            </a:pPr>
            <a:r>
              <a:rPr lang="en-CA" altLang="en-US" sz="1800" dirty="0">
                <a:latin typeface="Arial" charset="0"/>
                <a:cs typeface="Arial" charset="0"/>
              </a:rPr>
              <a:t>	</a:t>
            </a:r>
          </a:p>
        </p:txBody>
      </p:sp>
      <p:cxnSp>
        <p:nvCxnSpPr>
          <p:cNvPr id="5" name="Straight Connector 4">
            <a:extLst>
              <a:ext uri="{FF2B5EF4-FFF2-40B4-BE49-F238E27FC236}">
                <a16:creationId xmlns="" xmlns:a16="http://schemas.microsoft.com/office/drawing/2014/main" id="{6550C769-3FF2-465E-2CF3-1703CA2E5E23}"/>
              </a:ext>
            </a:extLst>
          </p:cNvPr>
          <p:cNvCxnSpPr/>
          <p:nvPr/>
        </p:nvCxnSpPr>
        <p:spPr>
          <a:xfrm flipV="1">
            <a:off x="0" y="868530"/>
            <a:ext cx="9144000" cy="2796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3B7A1180-1697-901D-882B-382076FF1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6381328"/>
            <a:ext cx="1808820" cy="260018"/>
          </a:xfrm>
          <a:prstGeom prst="rect">
            <a:avLst/>
          </a:prstGeom>
        </p:spPr>
      </p:pic>
      <p:sp>
        <p:nvSpPr>
          <p:cNvPr id="2" name="Rectangle 1"/>
          <p:cNvSpPr/>
          <p:nvPr/>
        </p:nvSpPr>
        <p:spPr>
          <a:xfrm>
            <a:off x="385293" y="1063660"/>
            <a:ext cx="7981460" cy="733981"/>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err="1" smtClean="0">
                <a:solidFill>
                  <a:schemeClr val="tx1"/>
                </a:solidFill>
              </a:rPr>
              <a:t>Kruskal</a:t>
            </a:r>
            <a:r>
              <a:rPr lang="en-US" sz="2400" b="1" dirty="0" smtClean="0">
                <a:solidFill>
                  <a:schemeClr val="tx1"/>
                </a:solidFill>
              </a:rPr>
              <a:t> MST</a:t>
            </a:r>
            <a:endParaRPr lang="en-IN" sz="2400" b="1" dirty="0">
              <a:solidFill>
                <a:schemeClr val="tx1"/>
              </a:solidFill>
            </a:endParaRPr>
          </a:p>
        </p:txBody>
      </p:sp>
      <p:sp>
        <p:nvSpPr>
          <p:cNvPr id="3" name="Rectangle 2"/>
          <p:cNvSpPr/>
          <p:nvPr/>
        </p:nvSpPr>
        <p:spPr>
          <a:xfrm>
            <a:off x="400601" y="1675043"/>
            <a:ext cx="7984641" cy="4567989"/>
          </a:xfrm>
          <a:prstGeom prst="rect">
            <a:avLst/>
          </a:prstGeom>
          <a:solidFill>
            <a:schemeClr val="accent6">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void </a:t>
            </a:r>
            <a:r>
              <a:rPr lang="en-US" sz="2000" dirty="0" err="1"/>
              <a:t>kruskalMST</a:t>
            </a:r>
            <a:r>
              <a:rPr lang="en-US" sz="2000" dirty="0"/>
              <a:t>() {</a:t>
            </a:r>
          </a:p>
          <a:p>
            <a:r>
              <a:rPr lang="en-US" sz="2000" dirty="0"/>
              <a:t>        vector&lt;Edge&gt; result; // Store the resultant MST</a:t>
            </a:r>
          </a:p>
          <a:p>
            <a:r>
              <a:rPr lang="en-US" sz="2000" dirty="0"/>
              <a:t>        vector&lt;</a:t>
            </a:r>
            <a:r>
              <a:rPr lang="en-US" sz="2000" dirty="0" err="1"/>
              <a:t>int</a:t>
            </a:r>
            <a:r>
              <a:rPr lang="en-US" sz="2000" dirty="0"/>
              <a:t>&gt; parent(V);</a:t>
            </a:r>
          </a:p>
          <a:p>
            <a:r>
              <a:rPr lang="en-US" sz="2000" dirty="0"/>
              <a:t>        vector&lt;</a:t>
            </a:r>
            <a:r>
              <a:rPr lang="en-US" sz="2000" dirty="0" err="1"/>
              <a:t>int</a:t>
            </a:r>
            <a:r>
              <a:rPr lang="en-US" sz="2000" dirty="0"/>
              <a:t>&gt; rank(V, 0);</a:t>
            </a:r>
          </a:p>
          <a:p>
            <a:endParaRPr lang="en-US" sz="2000" dirty="0"/>
          </a:p>
          <a:p>
            <a:r>
              <a:rPr lang="en-US" sz="2000" dirty="0"/>
              <a:t>        // Initialize each vertex to be its own parent</a:t>
            </a:r>
          </a:p>
          <a:p>
            <a:r>
              <a:rPr lang="en-US" sz="2000" dirty="0"/>
              <a:t>        for (</a:t>
            </a:r>
            <a:r>
              <a:rPr lang="en-US" sz="2000" dirty="0" err="1"/>
              <a:t>int</a:t>
            </a:r>
            <a:r>
              <a:rPr lang="en-US" sz="2000" dirty="0"/>
              <a:t> </a:t>
            </a:r>
            <a:r>
              <a:rPr lang="en-US" sz="2000" dirty="0" err="1"/>
              <a:t>i</a:t>
            </a:r>
            <a:r>
              <a:rPr lang="en-US" sz="2000" dirty="0"/>
              <a:t> = 0; </a:t>
            </a:r>
            <a:r>
              <a:rPr lang="en-US" sz="2000" dirty="0" err="1"/>
              <a:t>i</a:t>
            </a:r>
            <a:r>
              <a:rPr lang="en-US" sz="2000" dirty="0"/>
              <a:t> &lt; V; ++</a:t>
            </a:r>
            <a:r>
              <a:rPr lang="en-US" sz="2000" dirty="0" err="1"/>
              <a:t>i</a:t>
            </a:r>
            <a:r>
              <a:rPr lang="en-US" sz="2000" dirty="0"/>
              <a:t>) {</a:t>
            </a:r>
          </a:p>
          <a:p>
            <a:r>
              <a:rPr lang="en-US" sz="2000" dirty="0"/>
              <a:t>            parent[</a:t>
            </a:r>
            <a:r>
              <a:rPr lang="en-US" sz="2000" dirty="0" err="1"/>
              <a:t>i</a:t>
            </a:r>
            <a:r>
              <a:rPr lang="en-US" sz="2000" dirty="0"/>
              <a:t>] = </a:t>
            </a:r>
            <a:r>
              <a:rPr lang="en-US" sz="2000" dirty="0" err="1"/>
              <a:t>i</a:t>
            </a:r>
            <a:r>
              <a:rPr lang="en-US" sz="2000" dirty="0"/>
              <a:t>;</a:t>
            </a:r>
          </a:p>
          <a:p>
            <a:r>
              <a:rPr lang="en-US" sz="2000" dirty="0"/>
              <a:t>        }</a:t>
            </a:r>
          </a:p>
          <a:p>
            <a:endParaRPr lang="en-US" sz="2000" dirty="0"/>
          </a:p>
          <a:p>
            <a:r>
              <a:rPr lang="en-US" sz="2000" dirty="0"/>
              <a:t>        // Sort all edges in non-decreasing order of their weight</a:t>
            </a:r>
          </a:p>
          <a:p>
            <a:r>
              <a:rPr lang="en-US" sz="2000" dirty="0"/>
              <a:t>        sort(</a:t>
            </a:r>
            <a:r>
              <a:rPr lang="en-US" sz="2000" dirty="0" err="1"/>
              <a:t>edges.begin</a:t>
            </a:r>
            <a:r>
              <a:rPr lang="en-US" sz="2000" dirty="0"/>
              <a:t>(), </a:t>
            </a:r>
            <a:r>
              <a:rPr lang="en-US" sz="2000" dirty="0" err="1"/>
              <a:t>edges.end</a:t>
            </a:r>
            <a:r>
              <a:rPr lang="en-US" sz="2000" dirty="0"/>
              <a:t>(), [](Edge a, Edge b) {</a:t>
            </a:r>
          </a:p>
          <a:p>
            <a:r>
              <a:rPr lang="en-US" sz="2000" dirty="0"/>
              <a:t>            return </a:t>
            </a:r>
            <a:r>
              <a:rPr lang="en-US" sz="2000" dirty="0" err="1"/>
              <a:t>a.weight</a:t>
            </a:r>
            <a:r>
              <a:rPr lang="en-US" sz="2000" dirty="0"/>
              <a:t> &lt; </a:t>
            </a:r>
            <a:r>
              <a:rPr lang="en-US" sz="2000" dirty="0" err="1"/>
              <a:t>b.weight</a:t>
            </a:r>
            <a:r>
              <a:rPr lang="en-US" sz="2000" dirty="0"/>
              <a:t>;</a:t>
            </a:r>
          </a:p>
          <a:p>
            <a:r>
              <a:rPr lang="en-US" sz="2000" dirty="0"/>
              <a:t>        });</a:t>
            </a:r>
          </a:p>
        </p:txBody>
      </p:sp>
      <p:sp>
        <p:nvSpPr>
          <p:cNvPr id="4" name="Rectangle 3"/>
          <p:cNvSpPr/>
          <p:nvPr/>
        </p:nvSpPr>
        <p:spPr>
          <a:xfrm>
            <a:off x="2329400" y="6366497"/>
            <a:ext cx="6356677" cy="923330"/>
          </a:xfrm>
          <a:prstGeom prst="rect">
            <a:avLst/>
          </a:prstGeom>
        </p:spPr>
        <p:txBody>
          <a:bodyPr wrap="none">
            <a:spAutoFit/>
          </a:bodyPr>
          <a:lstStyle/>
          <a:p>
            <a:r>
              <a:rPr lang="en-IN" dirty="0" smtClean="0">
                <a:hlinkClick r:id="rId4"/>
              </a:rPr>
              <a:t>Access the complete code here https</a:t>
            </a:r>
            <a:r>
              <a:rPr lang="en-IN" dirty="0">
                <a:hlinkClick r:id="rId4"/>
              </a:rPr>
              <a:t>://</a:t>
            </a:r>
            <a:r>
              <a:rPr lang="en-IN" dirty="0" smtClean="0">
                <a:hlinkClick r:id="rId4"/>
              </a:rPr>
              <a:t>onlinegdb.com/B8CI9foV-n</a:t>
            </a:r>
            <a:endParaRPr lang="en-IN" dirty="0" smtClean="0"/>
          </a:p>
          <a:p>
            <a:endParaRPr lang="en-IN" dirty="0" smtClean="0"/>
          </a:p>
          <a:p>
            <a:endParaRPr lang="en-IN" dirty="0"/>
          </a:p>
        </p:txBody>
      </p:sp>
    </p:spTree>
    <p:extLst>
      <p:ext uri="{BB962C8B-B14F-4D97-AF65-F5344CB8AC3E}">
        <p14:creationId xmlns:p14="http://schemas.microsoft.com/office/powerpoint/2010/main" val="2113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sp>
        <p:nvSpPr>
          <p:cNvPr id="10" name="Rectangle 9"/>
          <p:cNvSpPr/>
          <p:nvPr/>
        </p:nvSpPr>
        <p:spPr>
          <a:xfrm>
            <a:off x="611560" y="1389841"/>
            <a:ext cx="8389442" cy="830997"/>
          </a:xfrm>
          <a:prstGeom prst="rect">
            <a:avLst/>
          </a:prstGeom>
        </p:spPr>
        <p:txBody>
          <a:bodyPr wrap="square">
            <a:spAutoFit/>
          </a:bodyPr>
          <a:lstStyle/>
          <a:p>
            <a:r>
              <a:rPr lang="en-US" sz="2400" dirty="0"/>
              <a:t>Consider the following graph find the Minimum Spanning Tree (MST) using </a:t>
            </a:r>
            <a:r>
              <a:rPr lang="en-US" sz="2400" dirty="0" err="1" smtClean="0"/>
              <a:t>Kruskal</a:t>
            </a:r>
            <a:r>
              <a:rPr lang="en-US" sz="2400" dirty="0" smtClean="0"/>
              <a:t> </a:t>
            </a:r>
            <a:r>
              <a:rPr lang="en-US" sz="2400" dirty="0"/>
              <a:t>Algorithm</a:t>
            </a:r>
            <a:endParaRPr lang="en-IN" sz="2400" dirty="0"/>
          </a:p>
        </p:txBody>
      </p:sp>
      <p:pic>
        <p:nvPicPr>
          <p:cNvPr id="3" name="Picture 2"/>
          <p:cNvPicPr>
            <a:picLocks noChangeAspect="1"/>
          </p:cNvPicPr>
          <p:nvPr/>
        </p:nvPicPr>
        <p:blipFill>
          <a:blip r:embed="rId5"/>
          <a:stretch>
            <a:fillRect/>
          </a:stretch>
        </p:blipFill>
        <p:spPr>
          <a:xfrm>
            <a:off x="1891505" y="2743353"/>
            <a:ext cx="5324475" cy="2847975"/>
          </a:xfrm>
          <a:prstGeom prst="rect">
            <a:avLst/>
          </a:prstGeom>
        </p:spPr>
      </p:pic>
    </p:spTree>
    <p:extLst>
      <p:ext uri="{BB962C8B-B14F-4D97-AF65-F5344CB8AC3E}">
        <p14:creationId xmlns:p14="http://schemas.microsoft.com/office/powerpoint/2010/main" val="2521865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539633" y="1533796"/>
            <a:ext cx="6101247" cy="4351338"/>
          </a:xfrm>
          <a:prstGeom prst="rect">
            <a:avLst/>
          </a:prstGeom>
        </p:spPr>
      </p:pic>
    </p:spTree>
    <p:extLst>
      <p:ext uri="{BB962C8B-B14F-4D97-AF65-F5344CB8AC3E}">
        <p14:creationId xmlns:p14="http://schemas.microsoft.com/office/powerpoint/2010/main" val="3987974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Content Placeholder 3"/>
          <p:cNvPicPr>
            <a:picLocks noChangeAspect="1"/>
          </p:cNvPicPr>
          <p:nvPr/>
        </p:nvPicPr>
        <p:blipFill>
          <a:blip r:embed="rId5"/>
          <a:stretch>
            <a:fillRect/>
          </a:stretch>
        </p:blipFill>
        <p:spPr>
          <a:xfrm>
            <a:off x="1835696" y="1410923"/>
            <a:ext cx="5140301" cy="3677237"/>
          </a:xfrm>
          <a:prstGeom prst="rect">
            <a:avLst/>
          </a:prstGeom>
        </p:spPr>
      </p:pic>
    </p:spTree>
    <p:extLst>
      <p:ext uri="{BB962C8B-B14F-4D97-AF65-F5344CB8AC3E}">
        <p14:creationId xmlns:p14="http://schemas.microsoft.com/office/powerpoint/2010/main" val="1288063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Content Placeholder 3"/>
          <p:cNvPicPr>
            <a:picLocks noChangeAspect="1"/>
          </p:cNvPicPr>
          <p:nvPr/>
        </p:nvPicPr>
        <p:blipFill>
          <a:blip r:embed="rId5"/>
          <a:stretch>
            <a:fillRect/>
          </a:stretch>
        </p:blipFill>
        <p:spPr>
          <a:xfrm>
            <a:off x="1691680" y="1503687"/>
            <a:ext cx="6140746" cy="4351338"/>
          </a:xfrm>
          <a:prstGeom prst="rect">
            <a:avLst/>
          </a:prstGeom>
        </p:spPr>
      </p:pic>
    </p:spTree>
    <p:extLst>
      <p:ext uri="{BB962C8B-B14F-4D97-AF65-F5344CB8AC3E}">
        <p14:creationId xmlns:p14="http://schemas.microsoft.com/office/powerpoint/2010/main" val="1026552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Picture 9"/>
          <p:cNvPicPr>
            <a:picLocks noChangeAspect="1"/>
          </p:cNvPicPr>
          <p:nvPr/>
        </p:nvPicPr>
        <p:blipFill>
          <a:blip r:embed="rId5"/>
          <a:stretch>
            <a:fillRect/>
          </a:stretch>
        </p:blipFill>
        <p:spPr>
          <a:xfrm>
            <a:off x="1448328" y="1293834"/>
            <a:ext cx="6927418" cy="5015486"/>
          </a:xfrm>
          <a:prstGeom prst="rect">
            <a:avLst/>
          </a:prstGeom>
        </p:spPr>
      </p:pic>
    </p:spTree>
    <p:extLst>
      <p:ext uri="{BB962C8B-B14F-4D97-AF65-F5344CB8AC3E}">
        <p14:creationId xmlns:p14="http://schemas.microsoft.com/office/powerpoint/2010/main" val="2745466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Content Placeholder 3"/>
          <p:cNvPicPr>
            <a:picLocks noChangeAspect="1"/>
          </p:cNvPicPr>
          <p:nvPr/>
        </p:nvPicPr>
        <p:blipFill>
          <a:blip r:embed="rId5"/>
          <a:stretch>
            <a:fillRect/>
          </a:stretch>
        </p:blipFill>
        <p:spPr>
          <a:xfrm>
            <a:off x="1873069" y="1532677"/>
            <a:ext cx="6077936" cy="4351338"/>
          </a:xfrm>
          <a:prstGeom prst="rect">
            <a:avLst/>
          </a:prstGeom>
        </p:spPr>
      </p:pic>
    </p:spTree>
    <p:extLst>
      <p:ext uri="{BB962C8B-B14F-4D97-AF65-F5344CB8AC3E}">
        <p14:creationId xmlns:p14="http://schemas.microsoft.com/office/powerpoint/2010/main" val="2776339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858330" y="1453774"/>
            <a:ext cx="6107413" cy="4351338"/>
          </a:xfrm>
          <a:prstGeom prst="rect">
            <a:avLst/>
          </a:prstGeom>
        </p:spPr>
      </p:pic>
    </p:spTree>
    <p:extLst>
      <p:ext uri="{BB962C8B-B14F-4D97-AF65-F5344CB8AC3E}">
        <p14:creationId xmlns:p14="http://schemas.microsoft.com/office/powerpoint/2010/main" val="3499074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184793" y="905105"/>
            <a:ext cx="7572375" cy="5372100"/>
          </a:xfrm>
          <a:prstGeom prst="rect">
            <a:avLst/>
          </a:prstGeom>
        </p:spPr>
      </p:pic>
    </p:spTree>
    <p:extLst>
      <p:ext uri="{BB962C8B-B14F-4D97-AF65-F5344CB8AC3E}">
        <p14:creationId xmlns:p14="http://schemas.microsoft.com/office/powerpoint/2010/main" val="1424937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Content Placeholder 3"/>
          <p:cNvPicPr>
            <a:picLocks noChangeAspect="1"/>
          </p:cNvPicPr>
          <p:nvPr/>
        </p:nvPicPr>
        <p:blipFill>
          <a:blip r:embed="rId5"/>
          <a:stretch>
            <a:fillRect/>
          </a:stretch>
        </p:blipFill>
        <p:spPr>
          <a:xfrm>
            <a:off x="1867666" y="1576505"/>
            <a:ext cx="6088742" cy="4351338"/>
          </a:xfrm>
          <a:prstGeom prst="rect">
            <a:avLst/>
          </a:prstGeom>
        </p:spPr>
      </p:pic>
    </p:spTree>
    <p:extLst>
      <p:ext uri="{BB962C8B-B14F-4D97-AF65-F5344CB8AC3E}">
        <p14:creationId xmlns:p14="http://schemas.microsoft.com/office/powerpoint/2010/main" val="2031138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9099B22-9FA9-1FAA-D08D-F3C803090021}"/>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39E82FE-96D7-2529-7945-4ACABDB58E8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472" y="127578"/>
            <a:ext cx="9180512" cy="6885384"/>
          </a:xfrm>
        </p:spPr>
      </p:pic>
      <p:cxnSp>
        <p:nvCxnSpPr>
          <p:cNvPr id="7" name="Straight Connector 6">
            <a:extLst>
              <a:ext uri="{FF2B5EF4-FFF2-40B4-BE49-F238E27FC236}">
                <a16:creationId xmlns="" xmlns:a16="http://schemas.microsoft.com/office/drawing/2014/main" id="{00CE4655-45F0-8225-0B3B-452512BC49A5}"/>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BC685B53-95B0-E1DB-1C9C-F5456893FE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8236DC02-599B-DF7E-0281-3D512FA448DC}"/>
              </a:ext>
            </a:extLst>
          </p:cNvPr>
          <p:cNvSpPr txBox="1"/>
          <p:nvPr/>
        </p:nvSpPr>
        <p:spPr>
          <a:xfrm>
            <a:off x="1619672" y="1666733"/>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10" name="Rectangle 1">
            <a:extLst>
              <a:ext uri="{FF2B5EF4-FFF2-40B4-BE49-F238E27FC236}">
                <a16:creationId xmlns="" xmlns:a16="http://schemas.microsoft.com/office/drawing/2014/main" id="{979542EF-0836-8363-678A-2FD2B60D1FD5}"/>
              </a:ext>
            </a:extLst>
          </p:cNvPr>
          <p:cNvSpPr>
            <a:spLocks noChangeArrowheads="1"/>
          </p:cNvSpPr>
          <p:nvPr/>
        </p:nvSpPr>
        <p:spPr bwMode="auto">
          <a:xfrm>
            <a:off x="179512" y="12081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endParaRPr lang="en-IN" sz="3600" b="1" dirty="0">
              <a:solidFill>
                <a:srgbClr val="E31E24"/>
              </a:solidFill>
              <a:cs typeface="Times New Roman" panose="02020603050405020304" pitchFamily="18" charset="0"/>
              <a:sym typeface="Arial"/>
            </a:endParaRPr>
          </a:p>
        </p:txBody>
      </p:sp>
      <p:sp>
        <p:nvSpPr>
          <p:cNvPr id="11" name="Rectangle 1">
            <a:extLst>
              <a:ext uri="{FF2B5EF4-FFF2-40B4-BE49-F238E27FC236}">
                <a16:creationId xmlns="" xmlns:a16="http://schemas.microsoft.com/office/drawing/2014/main" id="{979542EF-0836-8363-678A-2FD2B60D1FD5}"/>
              </a:ext>
            </a:extLst>
          </p:cNvPr>
          <p:cNvSpPr>
            <a:spLocks noChangeArrowheads="1"/>
          </p:cNvSpPr>
          <p:nvPr/>
        </p:nvSpPr>
        <p:spPr bwMode="auto">
          <a:xfrm>
            <a:off x="331912" y="27321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endParaRPr lang="en-IN" sz="3600" b="1" dirty="0">
              <a:solidFill>
                <a:srgbClr val="E31E24"/>
              </a:solidFill>
              <a:cs typeface="Times New Roman" panose="02020603050405020304" pitchFamily="18" charset="0"/>
              <a:sym typeface="Arial"/>
            </a:endParaRPr>
          </a:p>
        </p:txBody>
      </p:sp>
      <p:sp>
        <p:nvSpPr>
          <p:cNvPr id="12" name="Rectangle 11"/>
          <p:cNvSpPr/>
          <p:nvPr/>
        </p:nvSpPr>
        <p:spPr>
          <a:xfrm>
            <a:off x="2195736" y="2286338"/>
            <a:ext cx="4320480" cy="566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Session </a:t>
            </a:r>
            <a:r>
              <a:rPr lang="en-US" sz="3200" b="1" smtClean="0"/>
              <a:t>56</a:t>
            </a:r>
            <a:endParaRPr lang="en-US" sz="3200" b="1" dirty="0"/>
          </a:p>
        </p:txBody>
      </p:sp>
      <p:sp>
        <p:nvSpPr>
          <p:cNvPr id="2" name="TextBox 1"/>
          <p:cNvSpPr txBox="1"/>
          <p:nvPr/>
        </p:nvSpPr>
        <p:spPr>
          <a:xfrm>
            <a:off x="1763688" y="3110811"/>
            <a:ext cx="6192688" cy="2585323"/>
          </a:xfrm>
          <a:prstGeom prst="rect">
            <a:avLst/>
          </a:prstGeom>
          <a:noFill/>
        </p:spPr>
        <p:txBody>
          <a:bodyPr wrap="square" rtlCol="0">
            <a:spAutoFit/>
          </a:bodyPr>
          <a:lstStyle/>
          <a:p>
            <a:endParaRPr lang="en-US" sz="2400" dirty="0"/>
          </a:p>
          <a:p>
            <a:pPr marL="342900" indent="-342900">
              <a:buFont typeface="Wingdings" panose="05000000000000000000" pitchFamily="2" charset="2"/>
              <a:buChar char="Ø"/>
            </a:pPr>
            <a:r>
              <a:rPr lang="en-US" sz="2400" dirty="0"/>
              <a:t>Introduction </a:t>
            </a:r>
            <a:r>
              <a:rPr lang="en-US" sz="2400" dirty="0" smtClean="0"/>
              <a:t>to Minimum Spanning Tree</a:t>
            </a:r>
          </a:p>
          <a:p>
            <a:pPr marL="342900" indent="-342900">
              <a:buFont typeface="Wingdings" panose="05000000000000000000" pitchFamily="2" charset="2"/>
              <a:buChar char="Ø"/>
            </a:pPr>
            <a:r>
              <a:rPr lang="en-US" sz="2400" dirty="0" smtClean="0"/>
              <a:t>Applications of Minimum </a:t>
            </a:r>
            <a:r>
              <a:rPr lang="en-US" sz="2400" dirty="0"/>
              <a:t>Spanning </a:t>
            </a:r>
            <a:r>
              <a:rPr lang="en-US" sz="2400" dirty="0" smtClean="0"/>
              <a:t>Tree</a:t>
            </a:r>
            <a:endParaRPr lang="en-US" sz="2400" dirty="0"/>
          </a:p>
          <a:p>
            <a:pPr marL="342900" indent="-342900">
              <a:buFont typeface="Wingdings" panose="05000000000000000000" pitchFamily="2" charset="2"/>
              <a:buChar char="Ø"/>
            </a:pPr>
            <a:r>
              <a:rPr lang="en-US" sz="2400" dirty="0" err="1"/>
              <a:t>Kruskal</a:t>
            </a:r>
            <a:r>
              <a:rPr lang="en-US" sz="2400" dirty="0"/>
              <a:t> </a:t>
            </a:r>
            <a:r>
              <a:rPr lang="en-US" sz="2400" dirty="0" smtClean="0"/>
              <a:t>Algorithm</a:t>
            </a:r>
          </a:p>
          <a:p>
            <a:pPr marL="342900" indent="-342900">
              <a:buFont typeface="Wingdings" panose="05000000000000000000" pitchFamily="2" charset="2"/>
              <a:buChar char="Ø"/>
            </a:pPr>
            <a:r>
              <a:rPr lang="en-US" sz="2400" dirty="0" err="1"/>
              <a:t>Kruskal</a:t>
            </a:r>
            <a:r>
              <a:rPr lang="en-US" sz="2400" dirty="0"/>
              <a:t> Algorithm </a:t>
            </a:r>
            <a:r>
              <a:rPr lang="en-US" sz="2400" dirty="0" smtClean="0"/>
              <a:t>Example and Pseudo code </a:t>
            </a:r>
            <a:endParaRPr lang="en-US" sz="2400" dirty="0"/>
          </a:p>
          <a:p>
            <a:pPr marL="342900" indent="-342900">
              <a:buFont typeface="Wingdings" panose="05000000000000000000" pitchFamily="2" charset="2"/>
              <a:buChar char="Ø"/>
            </a:pPr>
            <a:r>
              <a:rPr lang="en-US" sz="2400" dirty="0"/>
              <a:t>Brainstorming Session </a:t>
            </a:r>
          </a:p>
          <a:p>
            <a:endParaRPr lang="en-IN" dirty="0"/>
          </a:p>
        </p:txBody>
      </p:sp>
      <p:sp>
        <p:nvSpPr>
          <p:cNvPr id="5" name="TextBox 4"/>
          <p:cNvSpPr txBox="1"/>
          <p:nvPr/>
        </p:nvSpPr>
        <p:spPr>
          <a:xfrm>
            <a:off x="1547664" y="1628006"/>
            <a:ext cx="6865982" cy="646331"/>
          </a:xfrm>
          <a:prstGeom prst="rect">
            <a:avLst/>
          </a:prstGeom>
          <a:noFill/>
        </p:spPr>
        <p:txBody>
          <a:bodyPr wrap="none" rtlCol="0">
            <a:spAutoFit/>
          </a:bodyPr>
          <a:lstStyle/>
          <a:p>
            <a:r>
              <a:rPr lang="en-US" sz="3600" b="1" dirty="0" smtClean="0"/>
              <a:t>Minimum Spanning Tree :KRUSKAL</a:t>
            </a:r>
            <a:endParaRPr lang="en-IN" sz="3600" b="1" dirty="0"/>
          </a:p>
        </p:txBody>
      </p:sp>
    </p:spTree>
    <p:extLst>
      <p:ext uri="{BB962C8B-B14F-4D97-AF65-F5344CB8AC3E}">
        <p14:creationId xmlns:p14="http://schemas.microsoft.com/office/powerpoint/2010/main" val="578977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Content Placeholder 3"/>
          <p:cNvPicPr>
            <a:picLocks noChangeAspect="1"/>
          </p:cNvPicPr>
          <p:nvPr/>
        </p:nvPicPr>
        <p:blipFill>
          <a:blip r:embed="rId5"/>
          <a:stretch>
            <a:fillRect/>
          </a:stretch>
        </p:blipFill>
        <p:spPr>
          <a:xfrm>
            <a:off x="1554350" y="1708467"/>
            <a:ext cx="6071813" cy="4351338"/>
          </a:xfrm>
          <a:prstGeom prst="rect">
            <a:avLst/>
          </a:prstGeom>
        </p:spPr>
      </p:pic>
    </p:spTree>
    <p:extLst>
      <p:ext uri="{BB962C8B-B14F-4D97-AF65-F5344CB8AC3E}">
        <p14:creationId xmlns:p14="http://schemas.microsoft.com/office/powerpoint/2010/main" val="4218774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Picture 9"/>
          <p:cNvPicPr>
            <a:picLocks noChangeAspect="1"/>
          </p:cNvPicPr>
          <p:nvPr/>
        </p:nvPicPr>
        <p:blipFill>
          <a:blip r:embed="rId5"/>
          <a:stretch>
            <a:fillRect/>
          </a:stretch>
        </p:blipFill>
        <p:spPr>
          <a:xfrm>
            <a:off x="1506413" y="978884"/>
            <a:ext cx="7458075" cy="5276850"/>
          </a:xfrm>
          <a:prstGeom prst="rect">
            <a:avLst/>
          </a:prstGeom>
        </p:spPr>
      </p:pic>
    </p:spTree>
    <p:extLst>
      <p:ext uri="{BB962C8B-B14F-4D97-AF65-F5344CB8AC3E}">
        <p14:creationId xmlns:p14="http://schemas.microsoft.com/office/powerpoint/2010/main" val="1689823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277888" y="965795"/>
            <a:ext cx="7439025" cy="5343525"/>
          </a:xfrm>
          <a:prstGeom prst="rect">
            <a:avLst/>
          </a:prstGeom>
        </p:spPr>
      </p:pic>
    </p:spTree>
    <p:extLst>
      <p:ext uri="{BB962C8B-B14F-4D97-AF65-F5344CB8AC3E}">
        <p14:creationId xmlns:p14="http://schemas.microsoft.com/office/powerpoint/2010/main" val="2027215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043608" y="933868"/>
            <a:ext cx="7391400" cy="5391150"/>
          </a:xfrm>
          <a:prstGeom prst="rect">
            <a:avLst/>
          </a:prstGeom>
        </p:spPr>
      </p:pic>
    </p:spTree>
    <p:extLst>
      <p:ext uri="{BB962C8B-B14F-4D97-AF65-F5344CB8AC3E}">
        <p14:creationId xmlns:p14="http://schemas.microsoft.com/office/powerpoint/2010/main" val="15477814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882476" y="1454723"/>
            <a:ext cx="6059121" cy="4351338"/>
          </a:xfrm>
          <a:prstGeom prst="rect">
            <a:avLst/>
          </a:prstGeom>
        </p:spPr>
      </p:pic>
    </p:spTree>
    <p:extLst>
      <p:ext uri="{BB962C8B-B14F-4D97-AF65-F5344CB8AC3E}">
        <p14:creationId xmlns:p14="http://schemas.microsoft.com/office/powerpoint/2010/main" val="1464343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115616" y="1099145"/>
            <a:ext cx="7448550" cy="5210175"/>
          </a:xfrm>
          <a:prstGeom prst="rect">
            <a:avLst/>
          </a:prstGeom>
        </p:spPr>
      </p:pic>
    </p:spTree>
    <p:extLst>
      <p:ext uri="{BB962C8B-B14F-4D97-AF65-F5344CB8AC3E}">
        <p14:creationId xmlns:p14="http://schemas.microsoft.com/office/powerpoint/2010/main" val="41188517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403648" y="1052930"/>
            <a:ext cx="7391400" cy="5200650"/>
          </a:xfrm>
          <a:prstGeom prst="rect">
            <a:avLst/>
          </a:prstGeom>
        </p:spPr>
      </p:pic>
    </p:spTree>
    <p:extLst>
      <p:ext uri="{BB962C8B-B14F-4D97-AF65-F5344CB8AC3E}">
        <p14:creationId xmlns:p14="http://schemas.microsoft.com/office/powerpoint/2010/main" val="4036464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435506" y="1007149"/>
            <a:ext cx="7391400" cy="5324475"/>
          </a:xfrm>
          <a:prstGeom prst="rect">
            <a:avLst/>
          </a:prstGeom>
        </p:spPr>
      </p:pic>
    </p:spTree>
    <p:extLst>
      <p:ext uri="{BB962C8B-B14F-4D97-AF65-F5344CB8AC3E}">
        <p14:creationId xmlns:p14="http://schemas.microsoft.com/office/powerpoint/2010/main" val="2476048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858260" y="1548271"/>
            <a:ext cx="6107553" cy="4351338"/>
          </a:xfrm>
          <a:prstGeom prst="rect">
            <a:avLst/>
          </a:prstGeom>
        </p:spPr>
      </p:pic>
    </p:spTree>
    <p:extLst>
      <p:ext uri="{BB962C8B-B14F-4D97-AF65-F5344CB8AC3E}">
        <p14:creationId xmlns:p14="http://schemas.microsoft.com/office/powerpoint/2010/main" val="11444321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690625" y="949566"/>
            <a:ext cx="7381875" cy="5219700"/>
          </a:xfrm>
          <a:prstGeom prst="rect">
            <a:avLst/>
          </a:prstGeom>
        </p:spPr>
      </p:pic>
    </p:spTree>
    <p:extLst>
      <p:ext uri="{BB962C8B-B14F-4D97-AF65-F5344CB8AC3E}">
        <p14:creationId xmlns:p14="http://schemas.microsoft.com/office/powerpoint/2010/main" val="63180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179512" y="1458149"/>
            <a:ext cx="8748463" cy="646331"/>
          </a:xfrm>
          <a:prstGeom prst="rect">
            <a:avLst/>
          </a:prstGeom>
          <a:noFill/>
        </p:spPr>
        <p:txBody>
          <a:bodyPr wrap="square" rtlCol="0">
            <a:spAutoFit/>
          </a:bodyPr>
          <a:lstStyle/>
          <a:p>
            <a:pPr marL="285750" indent="-285750">
              <a:buFont typeface="Wingdings" panose="05000000000000000000" pitchFamily="2" charset="2"/>
              <a:buChar char="Ø"/>
            </a:pPr>
            <a:endParaRPr lang="en-US" b="1" dirty="0" smtClean="0"/>
          </a:p>
          <a:p>
            <a:pPr marL="285750" indent="-285750">
              <a:buFont typeface="Wingdings" panose="05000000000000000000" pitchFamily="2" charset="2"/>
              <a:buChar char="Ø"/>
            </a:pPr>
            <a:endParaRPr lang="en-US" b="1"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72008" y="177325"/>
            <a:ext cx="8357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RECAP </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5" name="Rectangle 4"/>
          <p:cNvSpPr/>
          <p:nvPr/>
        </p:nvSpPr>
        <p:spPr>
          <a:xfrm>
            <a:off x="323528" y="1458149"/>
            <a:ext cx="8208912" cy="2308324"/>
          </a:xfrm>
          <a:prstGeom prst="rect">
            <a:avLst/>
          </a:prstGeom>
        </p:spPr>
        <p:txBody>
          <a:bodyPr wrap="square">
            <a:spAutoFit/>
          </a:bodyPr>
          <a:lstStyle/>
          <a:p>
            <a:pPr marL="342900" indent="-342900" algn="just">
              <a:buFont typeface="Wingdings" panose="05000000000000000000" pitchFamily="2" charset="2"/>
              <a:buChar char="Ø"/>
            </a:pPr>
            <a:r>
              <a:rPr lang="en-US" sz="2400" b="1" dirty="0"/>
              <a:t>Topological sorting</a:t>
            </a:r>
            <a:r>
              <a:rPr lang="en-US" sz="2400" dirty="0"/>
              <a:t> is a dependency problem in which completion of one task depends upon the completion of several other tasks whose order can vary</a:t>
            </a:r>
            <a:r>
              <a:rPr lang="en-US" sz="2400" dirty="0" smtClean="0"/>
              <a:t>.</a:t>
            </a:r>
          </a:p>
          <a:p>
            <a:pPr marL="342900" indent="-342900" algn="just">
              <a:buFont typeface="Wingdings" panose="05000000000000000000" pitchFamily="2" charset="2"/>
              <a:buChar char="Ø"/>
            </a:pPr>
            <a:r>
              <a:rPr lang="en-US" sz="2400" dirty="0" smtClean="0"/>
              <a:t>Topological sorting for </a:t>
            </a:r>
            <a:r>
              <a:rPr lang="en-US" sz="2400" b="1" dirty="0" smtClean="0"/>
              <a:t>Directed Acyclic Graph </a:t>
            </a:r>
            <a:r>
              <a:rPr lang="en-US" sz="2400" dirty="0" smtClean="0"/>
              <a:t>is a linear ordering of vertices such that for every directed edge u-&gt;v, vertex u comes before v in the order.</a:t>
            </a:r>
          </a:p>
        </p:txBody>
      </p:sp>
    </p:spTree>
    <p:extLst>
      <p:ext uri="{BB962C8B-B14F-4D97-AF65-F5344CB8AC3E}">
        <p14:creationId xmlns:p14="http://schemas.microsoft.com/office/powerpoint/2010/main" val="40862357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7"/>
          <p:cNvPicPr>
            <a:picLocks noChangeAspect="1"/>
          </p:cNvPicPr>
          <p:nvPr/>
        </p:nvPicPr>
        <p:blipFill>
          <a:blip r:embed="rId5"/>
          <a:stretch>
            <a:fillRect/>
          </a:stretch>
        </p:blipFill>
        <p:spPr>
          <a:xfrm>
            <a:off x="1372035" y="920850"/>
            <a:ext cx="7439025" cy="5438775"/>
          </a:xfrm>
          <a:prstGeom prst="rect">
            <a:avLst/>
          </a:prstGeom>
        </p:spPr>
      </p:pic>
    </p:spTree>
    <p:extLst>
      <p:ext uri="{BB962C8B-B14F-4D97-AF65-F5344CB8AC3E}">
        <p14:creationId xmlns:p14="http://schemas.microsoft.com/office/powerpoint/2010/main" val="3023127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691680" y="1252800"/>
            <a:ext cx="6192688" cy="4552463"/>
          </a:xfrm>
          <a:prstGeom prst="rect">
            <a:avLst/>
          </a:prstGeom>
        </p:spPr>
      </p:pic>
    </p:spTree>
    <p:extLst>
      <p:ext uri="{BB962C8B-B14F-4D97-AF65-F5344CB8AC3E}">
        <p14:creationId xmlns:p14="http://schemas.microsoft.com/office/powerpoint/2010/main" val="4213484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691680" y="1526864"/>
            <a:ext cx="6046563" cy="4351338"/>
          </a:xfrm>
          <a:prstGeom prst="rect">
            <a:avLst/>
          </a:prstGeom>
        </p:spPr>
      </p:pic>
    </p:spTree>
    <p:extLst>
      <p:ext uri="{BB962C8B-B14F-4D97-AF65-F5344CB8AC3E}">
        <p14:creationId xmlns:p14="http://schemas.microsoft.com/office/powerpoint/2010/main" val="29618914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835696" y="1477586"/>
            <a:ext cx="6014858" cy="4351338"/>
          </a:xfrm>
          <a:prstGeom prst="rect">
            <a:avLst/>
          </a:prstGeom>
        </p:spPr>
      </p:pic>
    </p:spTree>
    <p:extLst>
      <p:ext uri="{BB962C8B-B14F-4D97-AF65-F5344CB8AC3E}">
        <p14:creationId xmlns:p14="http://schemas.microsoft.com/office/powerpoint/2010/main" val="392718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619672" y="1515237"/>
            <a:ext cx="6220742" cy="4351338"/>
          </a:xfrm>
          <a:prstGeom prst="rect">
            <a:avLst/>
          </a:prstGeom>
        </p:spPr>
      </p:pic>
    </p:spTree>
    <p:extLst>
      <p:ext uri="{BB962C8B-B14F-4D97-AF65-F5344CB8AC3E}">
        <p14:creationId xmlns:p14="http://schemas.microsoft.com/office/powerpoint/2010/main" val="1717101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2267744" y="1569026"/>
            <a:ext cx="6026719" cy="4351338"/>
          </a:xfrm>
          <a:prstGeom prst="rect">
            <a:avLst/>
          </a:prstGeom>
        </p:spPr>
      </p:pic>
    </p:spTree>
    <p:extLst>
      <p:ext uri="{BB962C8B-B14F-4D97-AF65-F5344CB8AC3E}">
        <p14:creationId xmlns:p14="http://schemas.microsoft.com/office/powerpoint/2010/main" val="31183720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846500" y="1548271"/>
            <a:ext cx="6131074" cy="4351338"/>
          </a:xfrm>
          <a:prstGeom prst="rect">
            <a:avLst/>
          </a:prstGeom>
        </p:spPr>
      </p:pic>
    </p:spTree>
    <p:extLst>
      <p:ext uri="{BB962C8B-B14F-4D97-AF65-F5344CB8AC3E}">
        <p14:creationId xmlns:p14="http://schemas.microsoft.com/office/powerpoint/2010/main" val="31840723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763688" y="1561080"/>
            <a:ext cx="6068352" cy="4351338"/>
          </a:xfrm>
          <a:prstGeom prst="rect">
            <a:avLst/>
          </a:prstGeom>
        </p:spPr>
      </p:pic>
    </p:spTree>
    <p:extLst>
      <p:ext uri="{BB962C8B-B14F-4D97-AF65-F5344CB8AC3E}">
        <p14:creationId xmlns:p14="http://schemas.microsoft.com/office/powerpoint/2010/main" val="11697075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2123728" y="1527097"/>
            <a:ext cx="6068562" cy="4351338"/>
          </a:xfrm>
          <a:prstGeom prst="rect">
            <a:avLst/>
          </a:prstGeom>
        </p:spPr>
      </p:pic>
    </p:spTree>
    <p:extLst>
      <p:ext uri="{BB962C8B-B14F-4D97-AF65-F5344CB8AC3E}">
        <p14:creationId xmlns:p14="http://schemas.microsoft.com/office/powerpoint/2010/main" val="16531365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10" name="Content Placeholder 3"/>
          <p:cNvPicPr>
            <a:picLocks noChangeAspect="1"/>
          </p:cNvPicPr>
          <p:nvPr/>
        </p:nvPicPr>
        <p:blipFill>
          <a:blip r:embed="rId5"/>
          <a:stretch>
            <a:fillRect/>
          </a:stretch>
        </p:blipFill>
        <p:spPr>
          <a:xfrm>
            <a:off x="2123728" y="1526864"/>
            <a:ext cx="6007156" cy="4351338"/>
          </a:xfrm>
          <a:prstGeom prst="rect">
            <a:avLst/>
          </a:prstGeom>
        </p:spPr>
      </p:pic>
    </p:spTree>
    <p:extLst>
      <p:ext uri="{BB962C8B-B14F-4D97-AF65-F5344CB8AC3E}">
        <p14:creationId xmlns:p14="http://schemas.microsoft.com/office/powerpoint/2010/main" val="223131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1" y="824789"/>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86150" y="1000981"/>
            <a:ext cx="8748463" cy="4431983"/>
          </a:xfrm>
          <a:prstGeom prst="rect">
            <a:avLst/>
          </a:prstGeom>
          <a:noFill/>
        </p:spPr>
        <p:txBody>
          <a:bodyPr wrap="square" rtlCol="0">
            <a:spAutoFit/>
          </a:bodyPr>
          <a:lstStyle/>
          <a:p>
            <a:endParaRPr lang="en-US" dirty="0" smtClean="0"/>
          </a:p>
          <a:p>
            <a:pPr algn="just"/>
            <a:r>
              <a:rPr lang="en-US" sz="2400" b="1" dirty="0" smtClean="0"/>
              <a:t>Spanning Tree </a:t>
            </a:r>
            <a:r>
              <a:rPr lang="en-US" sz="2400" dirty="0" smtClean="0"/>
              <a:t>it </a:t>
            </a:r>
            <a:r>
              <a:rPr lang="en-US" sz="2400" dirty="0"/>
              <a:t>is a subset of the edges of the graph that forms a tree (</a:t>
            </a:r>
            <a:r>
              <a:rPr lang="en-US" sz="2400" b="1" dirty="0"/>
              <a:t>acyclic</a:t>
            </a:r>
            <a:r>
              <a:rPr lang="en-US" sz="2400" dirty="0"/>
              <a:t>) where every node of the graph is a part of the tree.</a:t>
            </a:r>
            <a:endParaRPr lang="en-US" sz="2400" b="1" dirty="0"/>
          </a:p>
          <a:p>
            <a:pPr algn="just"/>
            <a:endParaRPr lang="en-US" sz="2400" b="1" dirty="0" smtClean="0"/>
          </a:p>
          <a:p>
            <a:pPr algn="just"/>
            <a:r>
              <a:rPr lang="en-US" sz="2400" b="1" dirty="0" smtClean="0"/>
              <a:t>Minimum </a:t>
            </a:r>
            <a:r>
              <a:rPr lang="en-US" sz="2400" b="1" dirty="0"/>
              <a:t>S</a:t>
            </a:r>
            <a:r>
              <a:rPr lang="en-US" sz="2400" b="1" dirty="0" smtClean="0"/>
              <a:t>panning </a:t>
            </a:r>
            <a:r>
              <a:rPr lang="en-US" sz="2400" b="1" dirty="0"/>
              <a:t>tree </a:t>
            </a:r>
            <a:r>
              <a:rPr lang="en-US" sz="2400" dirty="0"/>
              <a:t>has all the properties of a spanning tree with an added constraint of having the minimum possible weights among all possible spanning </a:t>
            </a:r>
            <a:r>
              <a:rPr lang="en-US" sz="2400" dirty="0" smtClean="0"/>
              <a:t>trees.</a:t>
            </a:r>
          </a:p>
          <a:p>
            <a:endParaRPr lang="en-US" sz="2400" dirty="0"/>
          </a:p>
          <a:p>
            <a:endParaRPr lang="pt-BR" sz="2400" dirty="0"/>
          </a:p>
          <a:p>
            <a:r>
              <a:rPr lang="pt-BR" dirty="0"/>
              <a:t/>
            </a:r>
            <a:br>
              <a:rPr lang="pt-BR" dirty="0"/>
            </a:br>
            <a:r>
              <a:rPr lang="en-US" dirty="0"/>
              <a:t/>
            </a:r>
            <a:br>
              <a:rPr lang="en-US" dirty="0"/>
            </a:br>
            <a:endParaRPr lang="en-US" dirty="0"/>
          </a:p>
          <a:p>
            <a:endParaRPr lang="en-IN"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72008" y="177325"/>
            <a:ext cx="8357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SzPct val="25000"/>
            </a:pPr>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Spanning Tree of a Graph</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pic>
        <p:nvPicPr>
          <p:cNvPr id="3" name="Picture 2"/>
          <p:cNvPicPr>
            <a:picLocks noChangeAspect="1"/>
          </p:cNvPicPr>
          <p:nvPr/>
        </p:nvPicPr>
        <p:blipFill>
          <a:blip r:embed="rId5"/>
          <a:stretch>
            <a:fillRect/>
          </a:stretch>
        </p:blipFill>
        <p:spPr>
          <a:xfrm>
            <a:off x="2843808" y="3767973"/>
            <a:ext cx="4680520" cy="2712077"/>
          </a:xfrm>
          <a:prstGeom prst="rect">
            <a:avLst/>
          </a:prstGeom>
        </p:spPr>
      </p:pic>
    </p:spTree>
    <p:extLst>
      <p:ext uri="{BB962C8B-B14F-4D97-AF65-F5344CB8AC3E}">
        <p14:creationId xmlns:p14="http://schemas.microsoft.com/office/powerpoint/2010/main" val="40320868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2267744" y="1519385"/>
            <a:ext cx="5970792" cy="4351338"/>
          </a:xfrm>
          <a:prstGeom prst="rect">
            <a:avLst/>
          </a:prstGeom>
        </p:spPr>
      </p:pic>
    </p:spTree>
    <p:extLst>
      <p:ext uri="{BB962C8B-B14F-4D97-AF65-F5344CB8AC3E}">
        <p14:creationId xmlns:p14="http://schemas.microsoft.com/office/powerpoint/2010/main" val="21104425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979712" y="1676436"/>
            <a:ext cx="5960947" cy="4351338"/>
          </a:xfrm>
          <a:prstGeom prst="rect">
            <a:avLst/>
          </a:prstGeom>
        </p:spPr>
      </p:pic>
    </p:spTree>
    <p:extLst>
      <p:ext uri="{BB962C8B-B14F-4D97-AF65-F5344CB8AC3E}">
        <p14:creationId xmlns:p14="http://schemas.microsoft.com/office/powerpoint/2010/main" val="427671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884004" y="1322417"/>
            <a:ext cx="6056066" cy="4351338"/>
          </a:xfrm>
          <a:prstGeom prst="rect">
            <a:avLst/>
          </a:prstGeom>
        </p:spPr>
      </p:pic>
    </p:spTree>
    <p:extLst>
      <p:ext uri="{BB962C8B-B14F-4D97-AF65-F5344CB8AC3E}">
        <p14:creationId xmlns:p14="http://schemas.microsoft.com/office/powerpoint/2010/main" val="1724728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477394" y="1477586"/>
            <a:ext cx="6152698" cy="4351338"/>
          </a:xfrm>
          <a:prstGeom prst="rect">
            <a:avLst/>
          </a:prstGeom>
        </p:spPr>
      </p:pic>
    </p:spTree>
    <p:extLst>
      <p:ext uri="{BB962C8B-B14F-4D97-AF65-F5344CB8AC3E}">
        <p14:creationId xmlns:p14="http://schemas.microsoft.com/office/powerpoint/2010/main" val="26024865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979712" y="1341459"/>
            <a:ext cx="6136097" cy="4351338"/>
          </a:xfrm>
          <a:prstGeom prst="rect">
            <a:avLst/>
          </a:prstGeom>
        </p:spPr>
      </p:pic>
    </p:spTree>
    <p:extLst>
      <p:ext uri="{BB962C8B-B14F-4D97-AF65-F5344CB8AC3E}">
        <p14:creationId xmlns:p14="http://schemas.microsoft.com/office/powerpoint/2010/main" val="7074312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1907704" y="1500646"/>
            <a:ext cx="5861289" cy="4351338"/>
          </a:xfrm>
          <a:prstGeom prst="rect">
            <a:avLst/>
          </a:prstGeom>
        </p:spPr>
      </p:pic>
    </p:spTree>
    <p:extLst>
      <p:ext uri="{BB962C8B-B14F-4D97-AF65-F5344CB8AC3E}">
        <p14:creationId xmlns:p14="http://schemas.microsoft.com/office/powerpoint/2010/main" val="3370989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75162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Practice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Content Placeholder 3"/>
          <p:cNvPicPr>
            <a:picLocks noChangeAspect="1"/>
          </p:cNvPicPr>
          <p:nvPr/>
        </p:nvPicPr>
        <p:blipFill>
          <a:blip r:embed="rId5"/>
          <a:stretch>
            <a:fillRect/>
          </a:stretch>
        </p:blipFill>
        <p:spPr>
          <a:xfrm>
            <a:off x="2123728" y="1548271"/>
            <a:ext cx="5861289" cy="4351338"/>
          </a:xfrm>
          <a:prstGeom prst="rect">
            <a:avLst/>
          </a:prstGeom>
        </p:spPr>
      </p:pic>
    </p:spTree>
    <p:extLst>
      <p:ext uri="{BB962C8B-B14F-4D97-AF65-F5344CB8AC3E}">
        <p14:creationId xmlns:p14="http://schemas.microsoft.com/office/powerpoint/2010/main" val="2857650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8961107"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Pseudo code of </a:t>
            </a:r>
            <a:r>
              <a:rPr lang="en-US" sz="3600" b="1" kern="100" dirty="0" err="1"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Kruskal</a:t>
            </a:r>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 Algorithm</a:t>
            </a:r>
            <a:endPar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p:txBody>
      </p:sp>
      <p:sp>
        <p:nvSpPr>
          <p:cNvPr id="10" name="Rectangle 9"/>
          <p:cNvSpPr>
            <a:spLocks noGrp="1" noChangeArrowheads="1"/>
          </p:cNvSpPr>
          <p:nvPr/>
        </p:nvSpPr>
        <p:spPr bwMode="auto">
          <a:xfrm>
            <a:off x="1493403" y="1069195"/>
            <a:ext cx="6120679" cy="5072871"/>
          </a:xfrm>
          <a:prstGeom prst="rect">
            <a:avLst/>
          </a:prstGeom>
          <a:solidFill>
            <a:schemeClr val="accent4">
              <a:lumMod val="40000"/>
              <a:lumOff val="60000"/>
            </a:schemeClr>
          </a:solidFill>
          <a:ln>
            <a:solidFill>
              <a:schemeClr val="tx1"/>
            </a:solidFill>
            <a:miter lim="800000"/>
            <a:headEnd/>
            <a:tailEnd/>
          </a:ln>
          <a:effectLst>
            <a:outerShdw dist="107763" dir="2700000" algn="ctr" rotWithShape="0">
              <a:schemeClr val="bg2"/>
            </a:outerShdw>
          </a:effec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w"/>
              <a:defRPr sz="3200" kern="1200">
                <a:solidFill>
                  <a:srgbClr val="010000"/>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08585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42875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177165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80000"/>
              </a:lnSpc>
              <a:buNone/>
            </a:pPr>
            <a:r>
              <a:rPr lang="en-US" sz="2400" b="1" dirty="0" err="1">
                <a:sym typeface="Symbol" panose="05050102010706020507" pitchFamily="18" charset="2"/>
              </a:rPr>
              <a:t>MST_Kruskal</a:t>
            </a:r>
            <a:r>
              <a:rPr lang="en-US" sz="2400" b="1" dirty="0">
                <a:sym typeface="Symbol" panose="05050102010706020507" pitchFamily="18" charset="2"/>
              </a:rPr>
              <a:t>(Edges, V, E):</a:t>
            </a:r>
          </a:p>
          <a:p>
            <a:pPr marL="609600" indent="-609600">
              <a:lnSpc>
                <a:spcPct val="80000"/>
              </a:lnSpc>
              <a:buNone/>
            </a:pPr>
            <a:r>
              <a:rPr lang="en-US" sz="2400" dirty="0">
                <a:sym typeface="Symbol" panose="05050102010706020507" pitchFamily="18" charset="2"/>
              </a:rPr>
              <a:t>    e=0, </a:t>
            </a:r>
            <a:r>
              <a:rPr lang="en-US" sz="2400" dirty="0" err="1">
                <a:sym typeface="Symbol" panose="05050102010706020507" pitchFamily="18" charset="2"/>
              </a:rPr>
              <a:t>i</a:t>
            </a:r>
            <a:r>
              <a:rPr lang="en-US" sz="2400" dirty="0">
                <a:sym typeface="Symbol" panose="05050102010706020507" pitchFamily="18" charset="2"/>
              </a:rPr>
              <a:t>=0</a:t>
            </a:r>
          </a:p>
          <a:p>
            <a:pPr marL="609600" indent="-609600">
              <a:lnSpc>
                <a:spcPct val="80000"/>
              </a:lnSpc>
              <a:buNone/>
            </a:pPr>
            <a:r>
              <a:rPr lang="en-US" sz="2400" dirty="0">
                <a:sym typeface="Symbol" panose="05050102010706020507" pitchFamily="18" charset="2"/>
              </a:rPr>
              <a:t>    sum=0</a:t>
            </a:r>
          </a:p>
          <a:p>
            <a:pPr marL="609600" indent="-609600">
              <a:lnSpc>
                <a:spcPct val="80000"/>
              </a:lnSpc>
              <a:buNone/>
            </a:pPr>
            <a:r>
              <a:rPr lang="en-US" sz="2400" dirty="0">
                <a:sym typeface="Symbol" panose="05050102010706020507" pitchFamily="18" charset="2"/>
              </a:rPr>
              <a:t>    Sort(Edges)</a:t>
            </a:r>
          </a:p>
          <a:p>
            <a:pPr marL="609600" indent="-609600">
              <a:lnSpc>
                <a:spcPct val="80000"/>
              </a:lnSpc>
              <a:buNone/>
            </a:pPr>
            <a:r>
              <a:rPr lang="en-US" sz="2400" dirty="0">
                <a:sym typeface="Symbol" panose="05050102010706020507" pitchFamily="18" charset="2"/>
              </a:rPr>
              <a:t>    while(e&lt;V-1):</a:t>
            </a:r>
          </a:p>
          <a:p>
            <a:pPr marL="609600" indent="-609600">
              <a:lnSpc>
                <a:spcPct val="80000"/>
              </a:lnSpc>
              <a:buNone/>
            </a:pPr>
            <a:r>
              <a:rPr lang="en-US" sz="2400" dirty="0">
                <a:sym typeface="Symbol" panose="05050102010706020507" pitchFamily="18" charset="2"/>
              </a:rPr>
              <a:t>        u=Edges[</a:t>
            </a:r>
            <a:r>
              <a:rPr lang="en-US" sz="2400" dirty="0" err="1">
                <a:sym typeface="Symbol" panose="05050102010706020507" pitchFamily="18" charset="2"/>
              </a:rPr>
              <a:t>i</a:t>
            </a:r>
            <a:r>
              <a:rPr lang="en-US" sz="2400" dirty="0">
                <a:sym typeface="Symbol" panose="05050102010706020507" pitchFamily="18" charset="2"/>
              </a:rPr>
              <a:t>].u</a:t>
            </a:r>
          </a:p>
          <a:p>
            <a:pPr marL="609600" indent="-609600">
              <a:lnSpc>
                <a:spcPct val="80000"/>
              </a:lnSpc>
              <a:buNone/>
            </a:pPr>
            <a:r>
              <a:rPr lang="en-US" sz="2400" dirty="0">
                <a:sym typeface="Symbol" panose="05050102010706020507" pitchFamily="18" charset="2"/>
              </a:rPr>
              <a:t>        v=Edges[</a:t>
            </a:r>
            <a:r>
              <a:rPr lang="en-US" sz="2400" dirty="0" err="1">
                <a:sym typeface="Symbol" panose="05050102010706020507" pitchFamily="18" charset="2"/>
              </a:rPr>
              <a:t>i</a:t>
            </a:r>
            <a:r>
              <a:rPr lang="en-US" sz="2400" dirty="0">
                <a:sym typeface="Symbol" panose="05050102010706020507" pitchFamily="18" charset="2"/>
              </a:rPr>
              <a:t>].v</a:t>
            </a:r>
          </a:p>
          <a:p>
            <a:pPr marL="609600" indent="-609600">
              <a:lnSpc>
                <a:spcPct val="80000"/>
              </a:lnSpc>
              <a:buNone/>
            </a:pPr>
            <a:r>
              <a:rPr lang="en-US" sz="2400" dirty="0">
                <a:sym typeface="Symbol" panose="05050102010706020507" pitchFamily="18" charset="2"/>
              </a:rPr>
              <a:t>        if(Adding edge {u, v} do not form cycle):</a:t>
            </a:r>
          </a:p>
          <a:p>
            <a:pPr marL="609600" indent="-609600">
              <a:lnSpc>
                <a:spcPct val="80000"/>
              </a:lnSpc>
              <a:buNone/>
            </a:pPr>
            <a:r>
              <a:rPr lang="en-US" sz="2400" dirty="0">
                <a:sym typeface="Symbol" panose="05050102010706020507" pitchFamily="18" charset="2"/>
              </a:rPr>
              <a:t>            Print(Adding edge {u, v} to MST)</a:t>
            </a:r>
          </a:p>
          <a:p>
            <a:pPr marL="609600" indent="-609600">
              <a:lnSpc>
                <a:spcPct val="80000"/>
              </a:lnSpc>
              <a:buNone/>
            </a:pPr>
            <a:r>
              <a:rPr lang="en-US" sz="2400" dirty="0">
                <a:sym typeface="Symbol" panose="05050102010706020507" pitchFamily="18" charset="2"/>
              </a:rPr>
              <a:t>            sum+=Edges[</a:t>
            </a:r>
            <a:r>
              <a:rPr lang="en-US" sz="2400" dirty="0" err="1">
                <a:sym typeface="Symbol" panose="05050102010706020507" pitchFamily="18" charset="2"/>
              </a:rPr>
              <a:t>i</a:t>
            </a:r>
            <a:r>
              <a:rPr lang="en-US" sz="2400" dirty="0">
                <a:sym typeface="Symbol" panose="05050102010706020507" pitchFamily="18" charset="2"/>
              </a:rPr>
              <a:t>].weight</a:t>
            </a:r>
          </a:p>
          <a:p>
            <a:pPr marL="609600" indent="-609600">
              <a:lnSpc>
                <a:spcPct val="80000"/>
              </a:lnSpc>
              <a:buNone/>
            </a:pPr>
            <a:r>
              <a:rPr lang="en-US" sz="2400" dirty="0">
                <a:sym typeface="Symbol" panose="05050102010706020507" pitchFamily="18" charset="2"/>
              </a:rPr>
              <a:t>            e+=1</a:t>
            </a:r>
          </a:p>
          <a:p>
            <a:pPr marL="609600" indent="-609600">
              <a:lnSpc>
                <a:spcPct val="80000"/>
              </a:lnSpc>
              <a:buNone/>
            </a:pPr>
            <a:r>
              <a:rPr lang="en-US" sz="2400" dirty="0">
                <a:sym typeface="Symbol" panose="05050102010706020507" pitchFamily="18" charset="2"/>
              </a:rPr>
              <a:t>        </a:t>
            </a:r>
            <a:r>
              <a:rPr lang="en-US" sz="2400" dirty="0" err="1">
                <a:sym typeface="Symbol" panose="05050102010706020507" pitchFamily="18" charset="2"/>
              </a:rPr>
              <a:t>i</a:t>
            </a:r>
            <a:r>
              <a:rPr lang="en-US" sz="2400" dirty="0">
                <a:sym typeface="Symbol" panose="05050102010706020507" pitchFamily="18" charset="2"/>
              </a:rPr>
              <a:t>+=1</a:t>
            </a:r>
          </a:p>
        </p:txBody>
      </p:sp>
    </p:spTree>
    <p:extLst>
      <p:ext uri="{BB962C8B-B14F-4D97-AF65-F5344CB8AC3E}">
        <p14:creationId xmlns:p14="http://schemas.microsoft.com/office/powerpoint/2010/main" val="248458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51871" y="1708467"/>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7858241" cy="1200329"/>
          </a:xfrm>
          <a:prstGeom prst="rect">
            <a:avLst/>
          </a:prstGeom>
        </p:spPr>
        <p:txBody>
          <a:bodyPr wrap="none">
            <a:spAutoFit/>
          </a:bodyPr>
          <a:lstStyle/>
          <a:p>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Time and Space Complexity </a:t>
            </a:r>
            <a:endPar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Analysis of </a:t>
            </a:r>
            <a:r>
              <a:rPr lang="en-US" sz="3600" b="1" kern="100" dirty="0" err="1"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Kruskal</a:t>
            </a:r>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 Algorithm</a:t>
            </a:r>
            <a:endPar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611560" y="2103864"/>
            <a:ext cx="7416824" cy="2677656"/>
          </a:xfrm>
          <a:prstGeom prst="rect">
            <a:avLst/>
          </a:prstGeom>
        </p:spPr>
        <p:txBody>
          <a:bodyPr wrap="square">
            <a:spAutoFit/>
          </a:bodyPr>
          <a:lstStyle/>
          <a:p>
            <a:r>
              <a:rPr lang="en-US" sz="2400" b="1" dirty="0"/>
              <a:t>Time complexity:</a:t>
            </a:r>
            <a:r>
              <a:rPr lang="en-US" sz="2400" dirty="0"/>
              <a:t> O(E log E). </a:t>
            </a:r>
          </a:p>
          <a:p>
            <a:r>
              <a:rPr lang="en-US" sz="2400" b="1" dirty="0"/>
              <a:t>Explanation: </a:t>
            </a:r>
            <a:r>
              <a:rPr lang="en-US" sz="2400" dirty="0"/>
              <a:t>Sorting all the edges requires O(E log E) time and after the sorting, the algorithm iterates through all edges, and the union function takes O(log V) time. </a:t>
            </a:r>
          </a:p>
          <a:p>
            <a:r>
              <a:rPr lang="en-US" sz="2400" b="1" dirty="0"/>
              <a:t>Overall complexity</a:t>
            </a:r>
            <a:r>
              <a:rPr lang="en-US" sz="2400" dirty="0"/>
              <a:t>= O (E log E + E log V) </a:t>
            </a:r>
            <a:endParaRPr lang="en-US" sz="2400" dirty="0" smtClean="0"/>
          </a:p>
          <a:p>
            <a:endParaRPr lang="en-US" sz="2400" dirty="0"/>
          </a:p>
          <a:p>
            <a:r>
              <a:rPr lang="en-US" sz="2400" b="1" dirty="0" smtClean="0"/>
              <a:t>Space </a:t>
            </a:r>
            <a:r>
              <a:rPr lang="en-US" sz="2400" b="1" dirty="0"/>
              <a:t>Complexity:</a:t>
            </a:r>
            <a:r>
              <a:rPr lang="en-US" sz="2400" dirty="0"/>
              <a:t> O(E)</a:t>
            </a:r>
          </a:p>
        </p:txBody>
      </p:sp>
    </p:spTree>
    <p:extLst>
      <p:ext uri="{BB962C8B-B14F-4D97-AF65-F5344CB8AC3E}">
        <p14:creationId xmlns:p14="http://schemas.microsoft.com/office/powerpoint/2010/main" val="1642108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4826962" cy="646331"/>
          </a:xfrm>
          <a:prstGeom prst="rect">
            <a:avLst/>
          </a:prstGeom>
        </p:spPr>
        <p:txBody>
          <a:bodyPr wrap="none">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Exercise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Problem </a:t>
            </a:r>
          </a:p>
        </p:txBody>
      </p:sp>
      <p:pic>
        <p:nvPicPr>
          <p:cNvPr id="8" name="Picture 2" descr="Minimum spanning tree. A minimum spanning tree (MST) or… | by Payal Patel |  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649529"/>
            <a:ext cx="4075992" cy="3040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7809" y="1385301"/>
            <a:ext cx="8064896" cy="830997"/>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Consider the following Graph G and obtain the minimum spanning tree using </a:t>
            </a:r>
            <a:r>
              <a:rPr lang="en-US" sz="2400" dirty="0" err="1" smtClean="0">
                <a:latin typeface="Times New Roman" panose="02020603050405020304" pitchFamily="18" charset="0"/>
                <a:cs typeface="Times New Roman" panose="02020603050405020304" pitchFamily="18" charset="0"/>
              </a:rPr>
              <a:t>Kruskal</a:t>
            </a:r>
            <a:r>
              <a:rPr lang="en-US" sz="2400" dirty="0" smtClean="0">
                <a:latin typeface="Times New Roman" panose="02020603050405020304" pitchFamily="18" charset="0"/>
                <a:cs typeface="Times New Roman" panose="02020603050405020304" pitchFamily="18" charset="0"/>
              </a:rPr>
              <a:t> Approach</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285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18257" y="1272317"/>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72008" y="1666628"/>
            <a:ext cx="8748463" cy="4616648"/>
          </a:xfrm>
          <a:prstGeom prst="rect">
            <a:avLst/>
          </a:prstGeom>
          <a:noFill/>
        </p:spPr>
        <p:txBody>
          <a:bodyPr wrap="square" rtlCol="0">
            <a:spAutoFit/>
          </a:bodyPr>
          <a:lstStyle/>
          <a:p>
            <a:endParaRPr lang="en-US" dirty="0" smtClean="0"/>
          </a:p>
          <a:p>
            <a:pPr marL="342900" indent="-342900">
              <a:buFont typeface="Wingdings" panose="05000000000000000000" pitchFamily="2" charset="2"/>
              <a:buChar char="Ø"/>
            </a:pPr>
            <a:r>
              <a:rPr lang="en-US" sz="2400" dirty="0"/>
              <a:t>It helps in finding the route or paths on the </a:t>
            </a:r>
            <a:r>
              <a:rPr lang="en-US" sz="2400" dirty="0" smtClean="0"/>
              <a:t>map</a:t>
            </a:r>
          </a:p>
          <a:p>
            <a:pPr marL="342900" indent="-342900">
              <a:buFont typeface="Wingdings" panose="05000000000000000000" pitchFamily="2" charset="2"/>
              <a:buChar char="Ø"/>
            </a:pPr>
            <a:r>
              <a:rPr lang="en-US" sz="2400" dirty="0" smtClean="0"/>
              <a:t>For </a:t>
            </a:r>
            <a:r>
              <a:rPr lang="en-US" sz="2400" dirty="0"/>
              <a:t>water-supply networks </a:t>
            </a:r>
            <a:endParaRPr lang="en-US" sz="2400" dirty="0" smtClean="0"/>
          </a:p>
          <a:p>
            <a:pPr marL="342900" indent="-342900">
              <a:buFont typeface="Wingdings" panose="05000000000000000000" pitchFamily="2" charset="2"/>
              <a:buChar char="Ø"/>
            </a:pPr>
            <a:r>
              <a:rPr lang="en-US" sz="2400" dirty="0" smtClean="0"/>
              <a:t>Building a cable network that joins n locations with minimum cost</a:t>
            </a:r>
          </a:p>
          <a:p>
            <a:pPr marL="342900" indent="-342900">
              <a:buFont typeface="Wingdings" panose="05000000000000000000" pitchFamily="2" charset="2"/>
              <a:buChar char="Ø"/>
            </a:pPr>
            <a:endParaRPr lang="en-US" sz="2400" dirty="0"/>
          </a:p>
          <a:p>
            <a:endParaRPr lang="en-US" sz="2400" dirty="0"/>
          </a:p>
          <a:p>
            <a:pPr marL="342900" indent="-342900">
              <a:buFont typeface="Wingdings" panose="05000000000000000000" pitchFamily="2" charset="2"/>
              <a:buChar char="Ø"/>
            </a:pPr>
            <a:endParaRPr lang="en-US" sz="2400" dirty="0"/>
          </a:p>
          <a:p>
            <a:endParaRPr lang="en-US" sz="2400" dirty="0"/>
          </a:p>
          <a:p>
            <a:endParaRPr lang="en-US" b="1" dirty="0" smtClean="0"/>
          </a:p>
          <a:p>
            <a:endParaRPr lang="pt-BR" dirty="0" smtClean="0"/>
          </a:p>
          <a:p>
            <a:r>
              <a:rPr lang="pt-BR" dirty="0"/>
              <a:t/>
            </a:r>
            <a:br>
              <a:rPr lang="pt-BR" dirty="0"/>
            </a:br>
            <a:r>
              <a:rPr lang="en-US" dirty="0"/>
              <a:t/>
            </a:r>
            <a:br>
              <a:rPr lang="en-US" dirty="0"/>
            </a:br>
            <a:endParaRPr lang="en-US" dirty="0"/>
          </a:p>
          <a:p>
            <a:endParaRPr lang="en-IN"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201483" y="93505"/>
            <a:ext cx="86189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Applications of Minimum Spanning Tree</a:t>
            </a:r>
          </a:p>
        </p:txBody>
      </p:sp>
      <p:pic>
        <p:nvPicPr>
          <p:cNvPr id="3" name="Picture 2"/>
          <p:cNvPicPr>
            <a:picLocks noChangeAspect="1"/>
          </p:cNvPicPr>
          <p:nvPr/>
        </p:nvPicPr>
        <p:blipFill>
          <a:blip r:embed="rId5"/>
          <a:stretch>
            <a:fillRect/>
          </a:stretch>
        </p:blipFill>
        <p:spPr>
          <a:xfrm>
            <a:off x="2771800" y="3645024"/>
            <a:ext cx="4680520" cy="2736304"/>
          </a:xfrm>
          <a:prstGeom prst="rect">
            <a:avLst/>
          </a:prstGeom>
        </p:spPr>
      </p:pic>
    </p:spTree>
    <p:extLst>
      <p:ext uri="{BB962C8B-B14F-4D97-AF65-F5344CB8AC3E}">
        <p14:creationId xmlns:p14="http://schemas.microsoft.com/office/powerpoint/2010/main" val="16972867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49720"/>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sz="1800" kern="100" dirty="0" smtClean="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kern="100" dirty="0" smtClean="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5686172" cy="646331"/>
          </a:xfrm>
          <a:prstGeom prst="rect">
            <a:avLst/>
          </a:prstGeom>
        </p:spPr>
        <p:txBody>
          <a:bodyPr wrap="none">
            <a:spAutoFit/>
          </a:bodyPr>
          <a:lstStyle/>
          <a:p>
            <a:pPr lvl="0">
              <a:buSzPct val="25000"/>
            </a:pP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Test Your Knowledge</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3" name="Rectangle 2"/>
          <p:cNvSpPr/>
          <p:nvPr/>
        </p:nvSpPr>
        <p:spPr>
          <a:xfrm>
            <a:off x="251520" y="1293834"/>
            <a:ext cx="8280920" cy="707886"/>
          </a:xfrm>
          <a:prstGeom prst="rect">
            <a:avLst/>
          </a:prstGeom>
        </p:spPr>
        <p:txBody>
          <a:bodyPr wrap="square">
            <a:spAutoFit/>
          </a:bodyPr>
          <a:lstStyle/>
          <a:p>
            <a:pPr marL="342900" indent="-342900">
              <a:buAutoNum type="arabicPeriod"/>
            </a:pPr>
            <a:r>
              <a:rPr lang="en-IN" sz="2000" dirty="0" smtClean="0">
                <a:solidFill>
                  <a:srgbClr val="3A3A3A"/>
                </a:solidFill>
                <a:latin typeface="Open Sans"/>
              </a:rPr>
              <a:t>Consider </a:t>
            </a:r>
            <a:r>
              <a:rPr lang="en-IN" sz="2000" dirty="0">
                <a:solidFill>
                  <a:srgbClr val="3A3A3A"/>
                </a:solidFill>
                <a:latin typeface="Open Sans"/>
              </a:rPr>
              <a:t>the given graph</a:t>
            </a:r>
            <a:r>
              <a:rPr lang="en-IN" sz="2000" dirty="0" smtClean="0">
                <a:solidFill>
                  <a:srgbClr val="3A3A3A"/>
                </a:solidFill>
                <a:latin typeface="Open Sans"/>
              </a:rPr>
              <a:t>.</a:t>
            </a:r>
            <a:r>
              <a:rPr lang="en-US" sz="2000" dirty="0"/>
              <a:t> What is the weight of the </a:t>
            </a:r>
            <a:endParaRPr lang="en-US" sz="2000" dirty="0" smtClean="0"/>
          </a:p>
          <a:p>
            <a:r>
              <a:rPr lang="en-US" sz="2000" dirty="0" smtClean="0"/>
              <a:t>minimum </a:t>
            </a:r>
            <a:r>
              <a:rPr lang="en-US" sz="2000" dirty="0"/>
              <a:t>spanning tree </a:t>
            </a:r>
            <a:r>
              <a:rPr lang="en-US" sz="2000" dirty="0" smtClean="0"/>
              <a:t>using </a:t>
            </a:r>
            <a:r>
              <a:rPr lang="en-US" sz="2000" dirty="0"/>
              <a:t>the </a:t>
            </a:r>
            <a:r>
              <a:rPr lang="en-US" sz="2000" dirty="0" err="1"/>
              <a:t>Kruskal’s</a:t>
            </a:r>
            <a:r>
              <a:rPr lang="en-US" sz="2000" dirty="0"/>
              <a:t> algorithm?</a:t>
            </a:r>
            <a:endParaRPr lang="en-IN" sz="2000" dirty="0"/>
          </a:p>
        </p:txBody>
      </p:sp>
      <p:pic>
        <p:nvPicPr>
          <p:cNvPr id="5" name="Picture 4"/>
          <p:cNvPicPr>
            <a:picLocks noChangeAspect="1"/>
          </p:cNvPicPr>
          <p:nvPr/>
        </p:nvPicPr>
        <p:blipFill>
          <a:blip r:embed="rId5"/>
          <a:stretch>
            <a:fillRect/>
          </a:stretch>
        </p:blipFill>
        <p:spPr>
          <a:xfrm>
            <a:off x="395536" y="2225379"/>
            <a:ext cx="2600325" cy="1779685"/>
          </a:xfrm>
          <a:prstGeom prst="rect">
            <a:avLst/>
          </a:prstGeom>
        </p:spPr>
      </p:pic>
      <p:sp>
        <p:nvSpPr>
          <p:cNvPr id="8" name="Rectangle 7"/>
          <p:cNvSpPr/>
          <p:nvPr/>
        </p:nvSpPr>
        <p:spPr>
          <a:xfrm>
            <a:off x="394370" y="4114281"/>
            <a:ext cx="4572000" cy="1200329"/>
          </a:xfrm>
          <a:prstGeom prst="rect">
            <a:avLst/>
          </a:prstGeom>
        </p:spPr>
        <p:txBody>
          <a:bodyPr>
            <a:spAutoFit/>
          </a:bodyPr>
          <a:lstStyle/>
          <a:p>
            <a:r>
              <a:rPr lang="pt-BR" dirty="0">
                <a:solidFill>
                  <a:srgbClr val="3A3A3A"/>
                </a:solidFill>
                <a:latin typeface="Open Sans"/>
              </a:rPr>
              <a:t>a) 24</a:t>
            </a:r>
            <a:r>
              <a:rPr lang="pt-BR" dirty="0"/>
              <a:t/>
            </a:r>
            <a:br>
              <a:rPr lang="pt-BR" dirty="0"/>
            </a:br>
            <a:r>
              <a:rPr lang="pt-BR" dirty="0">
                <a:solidFill>
                  <a:srgbClr val="3A3A3A"/>
                </a:solidFill>
                <a:latin typeface="Open Sans"/>
              </a:rPr>
              <a:t>b) 23</a:t>
            </a:r>
            <a:r>
              <a:rPr lang="pt-BR" dirty="0"/>
              <a:t/>
            </a:r>
            <a:br>
              <a:rPr lang="pt-BR" dirty="0"/>
            </a:br>
            <a:r>
              <a:rPr lang="pt-BR" dirty="0">
                <a:solidFill>
                  <a:srgbClr val="3A3A3A"/>
                </a:solidFill>
                <a:latin typeface="Open Sans"/>
              </a:rPr>
              <a:t>c) 15</a:t>
            </a:r>
            <a:r>
              <a:rPr lang="pt-BR" dirty="0"/>
              <a:t/>
            </a:r>
            <a:br>
              <a:rPr lang="pt-BR" dirty="0"/>
            </a:br>
            <a:r>
              <a:rPr lang="pt-BR" dirty="0">
                <a:solidFill>
                  <a:srgbClr val="3A3A3A"/>
                </a:solidFill>
                <a:latin typeface="Open Sans"/>
              </a:rPr>
              <a:t>d) 19</a:t>
            </a:r>
            <a:endParaRPr lang="en-IN" dirty="0"/>
          </a:p>
        </p:txBody>
      </p:sp>
      <p:sp>
        <p:nvSpPr>
          <p:cNvPr id="10" name="Rectangle 9"/>
          <p:cNvSpPr/>
          <p:nvPr/>
        </p:nvSpPr>
        <p:spPr>
          <a:xfrm>
            <a:off x="394370" y="5606459"/>
            <a:ext cx="1247714" cy="369332"/>
          </a:xfrm>
          <a:prstGeom prst="rect">
            <a:avLst/>
          </a:prstGeom>
        </p:spPr>
        <p:txBody>
          <a:bodyPr wrap="none">
            <a:spAutoFit/>
          </a:bodyPr>
          <a:lstStyle/>
          <a:p>
            <a:r>
              <a:rPr lang="en-US" b="1" dirty="0"/>
              <a:t>Answer </a:t>
            </a:r>
            <a:r>
              <a:rPr lang="en-US" b="1" dirty="0" smtClean="0"/>
              <a:t>(D)</a:t>
            </a:r>
            <a:endParaRPr lang="en-US" b="1" dirty="0"/>
          </a:p>
        </p:txBody>
      </p:sp>
    </p:spTree>
    <p:extLst>
      <p:ext uri="{BB962C8B-B14F-4D97-AF65-F5344CB8AC3E}">
        <p14:creationId xmlns:p14="http://schemas.microsoft.com/office/powerpoint/2010/main" val="23038169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61" y="-27384"/>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49720"/>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sz="1800" kern="100" dirty="0" smtClean="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kern="100" dirty="0" smtClean="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5686172" cy="646331"/>
          </a:xfrm>
          <a:prstGeom prst="rect">
            <a:avLst/>
          </a:prstGeom>
        </p:spPr>
        <p:txBody>
          <a:bodyPr wrap="none">
            <a:spAutoFit/>
          </a:bodyPr>
          <a:lstStyle/>
          <a:p>
            <a:pPr lvl="0">
              <a:buSzPct val="25000"/>
            </a:pP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Test Your Knowledge</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8" name="Rectangle 7"/>
          <p:cNvSpPr/>
          <p:nvPr/>
        </p:nvSpPr>
        <p:spPr>
          <a:xfrm>
            <a:off x="98010" y="998462"/>
            <a:ext cx="8762539" cy="2616101"/>
          </a:xfrm>
          <a:prstGeom prst="rect">
            <a:avLst/>
          </a:prstGeom>
        </p:spPr>
        <p:txBody>
          <a:bodyPr wrap="square">
            <a:spAutoFit/>
          </a:bodyPr>
          <a:lstStyle/>
          <a:p>
            <a:r>
              <a:rPr lang="en-US" sz="2400" dirty="0"/>
              <a:t>2</a:t>
            </a:r>
            <a:r>
              <a:rPr lang="en-US" sz="2400" dirty="0" smtClean="0"/>
              <a:t>. </a:t>
            </a:r>
            <a:r>
              <a:rPr lang="en-US" sz="2000" dirty="0" smtClean="0"/>
              <a:t>Consider </a:t>
            </a:r>
            <a:r>
              <a:rPr lang="en-US" sz="2000" dirty="0"/>
              <a:t>the following statements.</a:t>
            </a:r>
            <a:br>
              <a:rPr lang="en-US" sz="2000" dirty="0"/>
            </a:br>
            <a:r>
              <a:rPr lang="en-US" sz="2000" dirty="0"/>
              <a:t>S1. </a:t>
            </a:r>
            <a:r>
              <a:rPr lang="en-US" sz="2000" dirty="0" err="1"/>
              <a:t>Kruskal’s</a:t>
            </a:r>
            <a:r>
              <a:rPr lang="en-US" sz="2000" dirty="0"/>
              <a:t> algorithm might produce a non-minimal spanning tree.</a:t>
            </a:r>
            <a:br>
              <a:rPr lang="en-US" sz="2000" dirty="0"/>
            </a:br>
            <a:r>
              <a:rPr lang="en-US" sz="2000" dirty="0"/>
              <a:t>S2. </a:t>
            </a:r>
            <a:r>
              <a:rPr lang="en-US" sz="2000" dirty="0" err="1"/>
              <a:t>Kruskal’s</a:t>
            </a:r>
            <a:r>
              <a:rPr lang="en-US" sz="2000" dirty="0"/>
              <a:t> algorithm can efficiently implemented using the disjoint-set data structure.</a:t>
            </a:r>
            <a:br>
              <a:rPr lang="en-US" sz="2000" dirty="0"/>
            </a:br>
            <a:r>
              <a:rPr lang="en-US" sz="2000" dirty="0"/>
              <a:t>a) S1 is true but S2 is false</a:t>
            </a:r>
            <a:br>
              <a:rPr lang="en-US" sz="2000" dirty="0"/>
            </a:br>
            <a:r>
              <a:rPr lang="en-US" sz="2000" dirty="0"/>
              <a:t>b) Both S1 and S2 are false</a:t>
            </a:r>
            <a:br>
              <a:rPr lang="en-US" sz="2000" dirty="0"/>
            </a:br>
            <a:r>
              <a:rPr lang="en-US" sz="2000" dirty="0"/>
              <a:t>c) Both S1 and S2 are true</a:t>
            </a:r>
            <a:br>
              <a:rPr lang="en-US" sz="2000" dirty="0"/>
            </a:br>
            <a:r>
              <a:rPr lang="en-US" sz="2000" dirty="0"/>
              <a:t>d) S2 is true but S1 is false</a:t>
            </a:r>
            <a:r>
              <a:rPr lang="en-US" sz="2000" dirty="0" smtClean="0"/>
              <a:t> </a:t>
            </a:r>
            <a:endParaRPr lang="en-IN" sz="2000" dirty="0"/>
          </a:p>
        </p:txBody>
      </p:sp>
      <p:sp>
        <p:nvSpPr>
          <p:cNvPr id="10" name="Rectangle 9"/>
          <p:cNvSpPr/>
          <p:nvPr/>
        </p:nvSpPr>
        <p:spPr>
          <a:xfrm>
            <a:off x="179512" y="3649420"/>
            <a:ext cx="1247714" cy="369332"/>
          </a:xfrm>
          <a:prstGeom prst="rect">
            <a:avLst/>
          </a:prstGeom>
        </p:spPr>
        <p:txBody>
          <a:bodyPr wrap="none">
            <a:spAutoFit/>
          </a:bodyPr>
          <a:lstStyle/>
          <a:p>
            <a:r>
              <a:rPr lang="en-US" b="1" dirty="0"/>
              <a:t>Answer </a:t>
            </a:r>
            <a:r>
              <a:rPr lang="en-US" b="1" dirty="0" smtClean="0"/>
              <a:t>(D)</a:t>
            </a:r>
            <a:endParaRPr lang="en-US" b="1" dirty="0"/>
          </a:p>
        </p:txBody>
      </p:sp>
      <p:sp>
        <p:nvSpPr>
          <p:cNvPr id="15" name="Rectangle 14"/>
          <p:cNvSpPr/>
          <p:nvPr/>
        </p:nvSpPr>
        <p:spPr>
          <a:xfrm>
            <a:off x="98010" y="4077072"/>
            <a:ext cx="8561356" cy="1754326"/>
          </a:xfrm>
          <a:prstGeom prst="rect">
            <a:avLst/>
          </a:prstGeom>
        </p:spPr>
        <p:txBody>
          <a:bodyPr wrap="square">
            <a:spAutoFit/>
          </a:bodyPr>
          <a:lstStyle/>
          <a:p>
            <a:r>
              <a:rPr lang="en-US" dirty="0">
                <a:solidFill>
                  <a:srgbClr val="0D0D0D"/>
                </a:solidFill>
                <a:latin typeface="Söhne"/>
              </a:rPr>
              <a:t>3</a:t>
            </a:r>
            <a:r>
              <a:rPr lang="en-US" dirty="0" smtClean="0">
                <a:solidFill>
                  <a:srgbClr val="0D0D0D"/>
                </a:solidFill>
                <a:latin typeface="Söhne"/>
              </a:rPr>
              <a:t>. Which </a:t>
            </a:r>
            <a:r>
              <a:rPr lang="en-US" dirty="0">
                <a:solidFill>
                  <a:srgbClr val="0D0D0D"/>
                </a:solidFill>
                <a:latin typeface="Söhne"/>
              </a:rPr>
              <a:t>of the following is NOT a step in </a:t>
            </a:r>
            <a:r>
              <a:rPr lang="en-US" dirty="0" err="1">
                <a:solidFill>
                  <a:srgbClr val="0D0D0D"/>
                </a:solidFill>
                <a:latin typeface="Söhne"/>
              </a:rPr>
              <a:t>Kruskal's</a:t>
            </a:r>
            <a:r>
              <a:rPr lang="en-US" dirty="0">
                <a:solidFill>
                  <a:srgbClr val="0D0D0D"/>
                </a:solidFill>
                <a:latin typeface="Söhne"/>
              </a:rPr>
              <a:t> algorithm for finding the minimum spanning tree?</a:t>
            </a:r>
          </a:p>
          <a:p>
            <a:r>
              <a:rPr lang="en-US" dirty="0">
                <a:solidFill>
                  <a:srgbClr val="0D0D0D"/>
                </a:solidFill>
                <a:latin typeface="Söhne"/>
              </a:rPr>
              <a:t>a) Initialize an empty graph as the minimum spanning tree b) Sort all the edges in ascending order of their weights c) Select the edge with the highest weight at each step d) Repeat until all vertices are included in the minimum spanning tree</a:t>
            </a:r>
          </a:p>
          <a:p>
            <a:r>
              <a:rPr lang="en-US" b="1" dirty="0">
                <a:solidFill>
                  <a:srgbClr val="0D0D0D"/>
                </a:solidFill>
                <a:latin typeface="Söhne"/>
              </a:rPr>
              <a:t>Answer: </a:t>
            </a:r>
            <a:r>
              <a:rPr lang="en-US" b="1" dirty="0" smtClean="0">
                <a:solidFill>
                  <a:srgbClr val="0D0D0D"/>
                </a:solidFill>
                <a:latin typeface="Söhne"/>
              </a:rPr>
              <a:t>(C)</a:t>
            </a:r>
            <a:endParaRPr lang="en-US" b="0" i="0" dirty="0">
              <a:solidFill>
                <a:srgbClr val="0D0D0D"/>
              </a:solidFill>
              <a:effectLst/>
              <a:latin typeface="Söhne"/>
            </a:endParaRPr>
          </a:p>
        </p:txBody>
      </p:sp>
    </p:spTree>
    <p:extLst>
      <p:ext uri="{BB962C8B-B14F-4D97-AF65-F5344CB8AC3E}">
        <p14:creationId xmlns:p14="http://schemas.microsoft.com/office/powerpoint/2010/main" val="3115511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61" y="-27384"/>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49720"/>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sz="1800" kern="100" dirty="0" smtClean="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kern="100" dirty="0" smtClean="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5686172" cy="646331"/>
          </a:xfrm>
          <a:prstGeom prst="rect">
            <a:avLst/>
          </a:prstGeom>
        </p:spPr>
        <p:txBody>
          <a:bodyPr wrap="none">
            <a:spAutoFit/>
          </a:bodyPr>
          <a:lstStyle/>
          <a:p>
            <a:pPr lvl="0">
              <a:buSzPct val="25000"/>
            </a:pP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Test Your Knowledge</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10" name="Rectangle 9"/>
          <p:cNvSpPr/>
          <p:nvPr/>
        </p:nvSpPr>
        <p:spPr>
          <a:xfrm>
            <a:off x="10461" y="1395528"/>
            <a:ext cx="8954027" cy="5324535"/>
          </a:xfrm>
          <a:prstGeom prst="rect">
            <a:avLst/>
          </a:prstGeom>
        </p:spPr>
        <p:txBody>
          <a:bodyPr wrap="square">
            <a:spAutoFit/>
          </a:bodyPr>
          <a:lstStyle/>
          <a:p>
            <a:r>
              <a:rPr lang="en-US" sz="2000" dirty="0"/>
              <a:t>4</a:t>
            </a:r>
            <a:r>
              <a:rPr lang="en-US" sz="2000" dirty="0" smtClean="0"/>
              <a:t>. Which </a:t>
            </a:r>
            <a:r>
              <a:rPr lang="en-US" sz="2000" dirty="0"/>
              <a:t>step ensures that </a:t>
            </a:r>
            <a:r>
              <a:rPr lang="en-US" sz="2000" dirty="0" err="1"/>
              <a:t>Kruskal's</a:t>
            </a:r>
            <a:r>
              <a:rPr lang="en-US" sz="2000" dirty="0"/>
              <a:t> algorithm does not form a cycle in the selected edges? </a:t>
            </a:r>
            <a:endParaRPr lang="en-US" sz="2000" dirty="0" smtClean="0"/>
          </a:p>
          <a:p>
            <a:pPr marL="342900" indent="-342900">
              <a:buAutoNum type="alphaUcParenR"/>
            </a:pPr>
            <a:r>
              <a:rPr lang="en-US" sz="2000" dirty="0" smtClean="0"/>
              <a:t>Sorting </a:t>
            </a:r>
            <a:r>
              <a:rPr lang="en-US" sz="2000" dirty="0"/>
              <a:t>the edges based on weights </a:t>
            </a:r>
            <a:endParaRPr lang="en-US" sz="2000" dirty="0" smtClean="0"/>
          </a:p>
          <a:p>
            <a:pPr marL="342900" indent="-342900">
              <a:buAutoNum type="alphaUcParenR"/>
            </a:pPr>
            <a:r>
              <a:rPr lang="en-US" sz="2000" dirty="0" smtClean="0"/>
              <a:t>B</a:t>
            </a:r>
            <a:r>
              <a:rPr lang="en-US" sz="2000" dirty="0"/>
              <a:t>) Selecting the edge with the smallest weight </a:t>
            </a:r>
            <a:endParaRPr lang="en-US" sz="2000" dirty="0" smtClean="0"/>
          </a:p>
          <a:p>
            <a:pPr marL="342900" indent="-342900">
              <a:buAutoNum type="alphaUcParenR"/>
            </a:pPr>
            <a:r>
              <a:rPr lang="en-US" sz="2000" dirty="0" smtClean="0"/>
              <a:t>C</a:t>
            </a:r>
            <a:r>
              <a:rPr lang="en-US" sz="2000" dirty="0"/>
              <a:t>) Checking if adding the edge creates a </a:t>
            </a:r>
            <a:r>
              <a:rPr lang="en-US" sz="2000" dirty="0" smtClean="0"/>
              <a:t>cycle</a:t>
            </a:r>
          </a:p>
          <a:p>
            <a:pPr marL="342900" indent="-342900">
              <a:buAutoNum type="alphaUcParenR"/>
            </a:pPr>
            <a:r>
              <a:rPr lang="en-US" sz="2000" dirty="0" smtClean="0"/>
              <a:t> </a:t>
            </a:r>
            <a:r>
              <a:rPr lang="en-US" sz="2000" dirty="0"/>
              <a:t>D) Merging the sets of vertices connected by the edge </a:t>
            </a:r>
            <a:endParaRPr lang="en-US" sz="2000" b="1" dirty="0"/>
          </a:p>
          <a:p>
            <a:r>
              <a:rPr lang="en-US" sz="2000" b="1" dirty="0" smtClean="0"/>
              <a:t>Answer</a:t>
            </a:r>
            <a:r>
              <a:rPr lang="en-US" sz="2000" b="1" dirty="0"/>
              <a:t>: </a:t>
            </a:r>
            <a:r>
              <a:rPr lang="en-US" sz="2000" b="1" dirty="0" smtClean="0"/>
              <a:t>(C)</a:t>
            </a:r>
          </a:p>
          <a:p>
            <a:endParaRPr lang="en-US" sz="2000" b="1" dirty="0"/>
          </a:p>
          <a:p>
            <a:r>
              <a:rPr lang="en-US" sz="2000" b="1" dirty="0"/>
              <a:t>5</a:t>
            </a:r>
            <a:r>
              <a:rPr lang="en-US" sz="2000" b="1" dirty="0" smtClean="0"/>
              <a:t>. </a:t>
            </a:r>
            <a:r>
              <a:rPr lang="en-US" sz="2000" dirty="0"/>
              <a:t>Consider a undirected graph G with vertices { A, B, C, D, E}. In graph G, every edge has distinct weight. Edge CD is edge with minimum weight and edge AB is edge with maximum weight. Then, which of the following is false?</a:t>
            </a:r>
            <a:br>
              <a:rPr lang="en-US" sz="2000" dirty="0"/>
            </a:br>
            <a:r>
              <a:rPr lang="en-US" sz="2000" dirty="0"/>
              <a:t>a) Every minimum spanning tree of G must contain CD</a:t>
            </a:r>
            <a:br>
              <a:rPr lang="en-US" sz="2000" dirty="0"/>
            </a:br>
            <a:r>
              <a:rPr lang="en-US" sz="2000" dirty="0"/>
              <a:t>b) If AB is in a minimum spanning tree, then its removal must disconnect G</a:t>
            </a:r>
            <a:br>
              <a:rPr lang="en-US" sz="2000" dirty="0"/>
            </a:br>
            <a:r>
              <a:rPr lang="en-US" sz="2000" dirty="0"/>
              <a:t>c) No minimum spanning tree contains AB</a:t>
            </a:r>
            <a:br>
              <a:rPr lang="en-US" sz="2000" dirty="0"/>
            </a:br>
            <a:r>
              <a:rPr lang="en-US" sz="2000" dirty="0"/>
              <a:t>d) G has a unique minimum spanning </a:t>
            </a:r>
            <a:r>
              <a:rPr lang="en-US" sz="2000" dirty="0" smtClean="0"/>
              <a:t>tree</a:t>
            </a:r>
          </a:p>
          <a:p>
            <a:r>
              <a:rPr lang="en-US" sz="2000" b="1" dirty="0"/>
              <a:t>Answer: (C)</a:t>
            </a:r>
          </a:p>
          <a:p>
            <a:endParaRPr lang="en-US" sz="2000" b="1" dirty="0"/>
          </a:p>
        </p:txBody>
      </p:sp>
    </p:spTree>
    <p:extLst>
      <p:ext uri="{BB962C8B-B14F-4D97-AF65-F5344CB8AC3E}">
        <p14:creationId xmlns:p14="http://schemas.microsoft.com/office/powerpoint/2010/main" val="25764617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61" y="-27384"/>
            <a:ext cx="9180512" cy="6885384"/>
          </a:xfrm>
        </p:spPr>
      </p:pic>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49720"/>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sz="1800" kern="100" dirty="0" smtClean="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kern="100" dirty="0" smtClean="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p:cNvSpPr/>
          <p:nvPr/>
        </p:nvSpPr>
        <p:spPr>
          <a:xfrm>
            <a:off x="163621" y="303235"/>
            <a:ext cx="5686172" cy="646331"/>
          </a:xfrm>
          <a:prstGeom prst="rect">
            <a:avLst/>
          </a:prstGeom>
        </p:spPr>
        <p:txBody>
          <a:bodyPr wrap="none">
            <a:spAutoFit/>
          </a:bodyPr>
          <a:lstStyle/>
          <a:p>
            <a:pPr lvl="0">
              <a:buSzPct val="25000"/>
            </a:pP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Test Your Knowledge</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8" name="Rectangle 7"/>
          <p:cNvSpPr/>
          <p:nvPr/>
        </p:nvSpPr>
        <p:spPr>
          <a:xfrm>
            <a:off x="201948" y="1220224"/>
            <a:ext cx="8762539" cy="830997"/>
          </a:xfrm>
          <a:prstGeom prst="rect">
            <a:avLst/>
          </a:prstGeom>
        </p:spPr>
        <p:txBody>
          <a:bodyPr wrap="square">
            <a:spAutoFit/>
          </a:bodyPr>
          <a:lstStyle/>
          <a:p>
            <a:r>
              <a:rPr lang="en-US" sz="2400" dirty="0"/>
              <a:t>6</a:t>
            </a:r>
            <a:r>
              <a:rPr lang="en-US" sz="2400" dirty="0" smtClean="0"/>
              <a:t>. </a:t>
            </a:r>
            <a:r>
              <a:rPr lang="en-US" sz="2400" dirty="0"/>
              <a:t>Consider the graph shown below. Which of the following are the edges in the MST of the given graph?</a:t>
            </a:r>
            <a:r>
              <a:rPr lang="en-US" sz="2400" dirty="0" smtClean="0"/>
              <a:t> </a:t>
            </a:r>
            <a:endParaRPr lang="en-IN" sz="2400" dirty="0"/>
          </a:p>
        </p:txBody>
      </p:sp>
      <p:sp>
        <p:nvSpPr>
          <p:cNvPr id="10" name="Rectangle 9"/>
          <p:cNvSpPr/>
          <p:nvPr/>
        </p:nvSpPr>
        <p:spPr>
          <a:xfrm>
            <a:off x="394370" y="5606459"/>
            <a:ext cx="1223668" cy="369332"/>
          </a:xfrm>
          <a:prstGeom prst="rect">
            <a:avLst/>
          </a:prstGeom>
        </p:spPr>
        <p:txBody>
          <a:bodyPr wrap="none">
            <a:spAutoFit/>
          </a:bodyPr>
          <a:lstStyle/>
          <a:p>
            <a:r>
              <a:rPr lang="en-US" b="1" dirty="0"/>
              <a:t>Answer </a:t>
            </a:r>
            <a:r>
              <a:rPr lang="en-US" b="1" dirty="0" smtClean="0"/>
              <a:t>(C)</a:t>
            </a:r>
            <a:endParaRPr lang="en-US" b="1" dirty="0"/>
          </a:p>
        </p:txBody>
      </p:sp>
      <p:pic>
        <p:nvPicPr>
          <p:cNvPr id="3" name="Picture 2"/>
          <p:cNvPicPr>
            <a:picLocks noChangeAspect="1"/>
          </p:cNvPicPr>
          <p:nvPr/>
        </p:nvPicPr>
        <p:blipFill>
          <a:blip r:embed="rId5"/>
          <a:stretch>
            <a:fillRect/>
          </a:stretch>
        </p:blipFill>
        <p:spPr>
          <a:xfrm>
            <a:off x="413476" y="2143554"/>
            <a:ext cx="3076575" cy="1933575"/>
          </a:xfrm>
          <a:prstGeom prst="rect">
            <a:avLst/>
          </a:prstGeom>
        </p:spPr>
      </p:pic>
      <p:sp>
        <p:nvSpPr>
          <p:cNvPr id="5" name="Rectangle 4"/>
          <p:cNvSpPr/>
          <p:nvPr/>
        </p:nvSpPr>
        <p:spPr>
          <a:xfrm>
            <a:off x="291267" y="4072601"/>
            <a:ext cx="4572000" cy="1200329"/>
          </a:xfrm>
          <a:prstGeom prst="rect">
            <a:avLst/>
          </a:prstGeom>
        </p:spPr>
        <p:txBody>
          <a:bodyPr>
            <a:spAutoFit/>
          </a:bodyPr>
          <a:lstStyle/>
          <a:p>
            <a:r>
              <a:rPr lang="pt-BR" dirty="0">
                <a:solidFill>
                  <a:srgbClr val="3A3A3A"/>
                </a:solidFill>
                <a:latin typeface="Open Sans"/>
              </a:rPr>
              <a:t>a) (a-c)(c-d)(d-b)(d-b)</a:t>
            </a:r>
            <a:r>
              <a:rPr lang="pt-BR" dirty="0"/>
              <a:t/>
            </a:r>
            <a:br>
              <a:rPr lang="pt-BR" dirty="0"/>
            </a:br>
            <a:r>
              <a:rPr lang="pt-BR" dirty="0">
                <a:solidFill>
                  <a:srgbClr val="3A3A3A"/>
                </a:solidFill>
                <a:latin typeface="Open Sans"/>
              </a:rPr>
              <a:t>b) (c-a)(a-d)(d-b)(d-e)</a:t>
            </a:r>
            <a:r>
              <a:rPr lang="pt-BR" dirty="0"/>
              <a:t/>
            </a:r>
            <a:br>
              <a:rPr lang="pt-BR" dirty="0"/>
            </a:br>
            <a:r>
              <a:rPr lang="pt-BR" dirty="0">
                <a:solidFill>
                  <a:srgbClr val="3A3A3A"/>
                </a:solidFill>
                <a:latin typeface="Open Sans"/>
              </a:rPr>
              <a:t>c) (a-d)(d-c)(d-b)(d-e)</a:t>
            </a:r>
            <a:r>
              <a:rPr lang="pt-BR" dirty="0"/>
              <a:t/>
            </a:r>
            <a:br>
              <a:rPr lang="pt-BR" dirty="0"/>
            </a:br>
            <a:r>
              <a:rPr lang="pt-BR" dirty="0">
                <a:solidFill>
                  <a:srgbClr val="3A3A3A"/>
                </a:solidFill>
                <a:latin typeface="Open Sans"/>
              </a:rPr>
              <a:t>d) (c-a)(a-d)(d-c)(d-b)(d-e)</a:t>
            </a:r>
            <a:endParaRPr lang="en-IN" dirty="0"/>
          </a:p>
        </p:txBody>
      </p:sp>
    </p:spTree>
    <p:extLst>
      <p:ext uri="{BB962C8B-B14F-4D97-AF65-F5344CB8AC3E}">
        <p14:creationId xmlns:p14="http://schemas.microsoft.com/office/powerpoint/2010/main" val="40987444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179512" y="1458149"/>
            <a:ext cx="8748463" cy="646331"/>
          </a:xfrm>
          <a:prstGeom prst="rect">
            <a:avLst/>
          </a:prstGeom>
          <a:noFill/>
        </p:spPr>
        <p:txBody>
          <a:bodyPr wrap="square" rtlCol="0">
            <a:spAutoFit/>
          </a:bodyPr>
          <a:lstStyle/>
          <a:p>
            <a:pPr marL="285750" indent="-285750">
              <a:buFont typeface="Wingdings" panose="05000000000000000000" pitchFamily="2" charset="2"/>
              <a:buChar char="Ø"/>
            </a:pPr>
            <a:endParaRPr lang="en-US" b="1" dirty="0" smtClean="0"/>
          </a:p>
          <a:p>
            <a:pPr marL="285750" indent="-285750">
              <a:buFont typeface="Wingdings" panose="05000000000000000000" pitchFamily="2" charset="2"/>
              <a:buChar char="Ø"/>
            </a:pPr>
            <a:endParaRPr lang="en-US" b="1"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72008" y="177325"/>
            <a:ext cx="8357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600" b="1" kern="10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REVIEW </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5" name="Rectangle 4"/>
          <p:cNvSpPr/>
          <p:nvPr/>
        </p:nvSpPr>
        <p:spPr>
          <a:xfrm>
            <a:off x="323528" y="1458149"/>
            <a:ext cx="8208912" cy="3416320"/>
          </a:xfrm>
          <a:prstGeom prst="rect">
            <a:avLst/>
          </a:prstGeom>
        </p:spPr>
        <p:txBody>
          <a:bodyPr wrap="square">
            <a:spAutoFit/>
          </a:bodyPr>
          <a:lstStyle/>
          <a:p>
            <a:pPr marL="342900" indent="-342900" algn="just">
              <a:buFont typeface="Wingdings" panose="05000000000000000000" pitchFamily="2" charset="2"/>
              <a:buChar char="Ø"/>
            </a:pPr>
            <a:r>
              <a:rPr lang="en-US" sz="2400" b="1" dirty="0"/>
              <a:t>Spanning Tree </a:t>
            </a:r>
            <a:r>
              <a:rPr lang="en-US" sz="2400" dirty="0"/>
              <a:t>it is a subset of the edges of the graph that forms a tree (</a:t>
            </a:r>
            <a:r>
              <a:rPr lang="en-US" sz="2400" b="1" dirty="0"/>
              <a:t>acyclic</a:t>
            </a:r>
            <a:r>
              <a:rPr lang="en-US" sz="2400" dirty="0"/>
              <a:t>) where every node of the graph is a part of the tree</a:t>
            </a:r>
            <a:r>
              <a:rPr lang="en-US" sz="2400" dirty="0" smtClean="0"/>
              <a:t>.</a:t>
            </a:r>
          </a:p>
          <a:p>
            <a:pPr marL="342900" indent="-342900" algn="just">
              <a:buFont typeface="Wingdings" panose="05000000000000000000" pitchFamily="2" charset="2"/>
              <a:buChar char="Ø"/>
            </a:pPr>
            <a:r>
              <a:rPr lang="en-US" sz="2400" dirty="0" err="1"/>
              <a:t>Kruskal’s</a:t>
            </a:r>
            <a:r>
              <a:rPr lang="en-US" sz="2400" dirty="0"/>
              <a:t> Algorithm builds the spanning tree by adding edges one by one into a growing spanning tree. </a:t>
            </a:r>
            <a:endParaRPr lang="en-US" sz="2400" dirty="0" smtClean="0"/>
          </a:p>
          <a:p>
            <a:pPr marL="342900" indent="-342900" algn="just">
              <a:buFont typeface="Wingdings" panose="05000000000000000000" pitchFamily="2" charset="2"/>
              <a:buChar char="Ø"/>
            </a:pPr>
            <a:endParaRPr lang="en-US" sz="2400" dirty="0"/>
          </a:p>
          <a:p>
            <a:pPr algn="just"/>
            <a:endParaRPr lang="en-US" sz="2400" b="1" dirty="0"/>
          </a:p>
          <a:p>
            <a:pPr algn="just"/>
            <a:endParaRPr lang="en-US" sz="2400" b="1" dirty="0"/>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8757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92" y="0"/>
            <a:ext cx="9144000" cy="6887292"/>
          </a:xfrm>
        </p:spPr>
      </p:pic>
      <p:sp>
        <p:nvSpPr>
          <p:cNvPr id="5"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1220560" y="1081481"/>
            <a:ext cx="6267764"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a:buSzPct val="25000"/>
            </a:pPr>
            <a:endParaRPr lang="en-IN" sz="24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 xmlns:a16="http://schemas.microsoft.com/office/drawing/2014/main" id="{6550C769-3FF2-465E-2CF3-1703CA2E5E23}"/>
              </a:ext>
            </a:extLst>
          </p:cNvPr>
          <p:cNvCxnSpPr/>
          <p:nvPr/>
        </p:nvCxnSpPr>
        <p:spPr>
          <a:xfrm>
            <a:off x="13692" y="980728"/>
            <a:ext cx="9144000"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150" y="6278894"/>
            <a:ext cx="1808820" cy="260018"/>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277634" y="1827625"/>
            <a:ext cx="6588732" cy="314638"/>
          </a:xfrm>
          <a:prstGeom prst="rect">
            <a:avLst/>
          </a:prstGeom>
          <a:noFill/>
        </p:spPr>
        <p:txBody>
          <a:bodyPr wrap="square">
            <a:spAutoFit/>
          </a:bodyPr>
          <a:lstStyle/>
          <a:p>
            <a:pPr algn="just" fontAlgn="base">
              <a:lnSpc>
                <a:spcPct val="107000"/>
              </a:lnSpc>
            </a:pPr>
            <a:r>
              <a:rPr lang="en-US" sz="1350" kern="1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US" sz="2100" kern="100" dirty="0">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1291327" y="1653336"/>
            <a:ext cx="6561347" cy="300082"/>
          </a:xfrm>
          <a:prstGeom prst="rect">
            <a:avLst/>
          </a:prstGeom>
          <a:noFill/>
        </p:spPr>
        <p:txBody>
          <a:bodyPr wrap="square" rtlCol="0">
            <a:spAutoFit/>
          </a:bodyPr>
          <a:lstStyle/>
          <a:p>
            <a:endParaRPr lang="en-IN" sz="1350" dirty="0"/>
          </a:p>
        </p:txBody>
      </p:sp>
      <p:sp>
        <p:nvSpPr>
          <p:cNvPr id="3" name="TextBox 2"/>
          <p:cNvSpPr txBox="1"/>
          <p:nvPr/>
        </p:nvSpPr>
        <p:spPr>
          <a:xfrm>
            <a:off x="539552" y="1511993"/>
            <a:ext cx="8208912" cy="3893374"/>
          </a:xfrm>
          <a:prstGeom prst="rect">
            <a:avLst/>
          </a:prstGeom>
          <a:noFill/>
        </p:spPr>
        <p:txBody>
          <a:bodyPr wrap="square" rtlCol="0">
            <a:spAutoFit/>
          </a:bodyPr>
          <a:lstStyle/>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5"/>
              </a:rPr>
              <a:t>https://www.boardinfinity.com/blog/graphs-in-data-structure</a:t>
            </a:r>
            <a:r>
              <a:rPr lang="en-IN" sz="2000" dirty="0" smtClean="0">
                <a:hlinkClick r:id="rId5"/>
              </a:rPr>
              <a:t>/</a:t>
            </a:r>
            <a:r>
              <a:rPr lang="en-IN" sz="2000" dirty="0" smtClean="0"/>
              <a:t>.</a:t>
            </a:r>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6"/>
              </a:rPr>
              <a:t>https://www.geeksforgeeks.org/what-is-graph-data-structure</a:t>
            </a:r>
            <a:r>
              <a:rPr lang="en-IN" sz="2000" dirty="0" smtClean="0">
                <a:hlinkClick r:id="rId6"/>
              </a:rPr>
              <a:t>/</a:t>
            </a:r>
            <a:endParaRPr lang="en-IN" sz="2000" dirty="0" smtClean="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7"/>
              </a:rPr>
              <a:t>https://</a:t>
            </a:r>
            <a:r>
              <a:rPr lang="en-IN" sz="2000" dirty="0" smtClean="0">
                <a:hlinkClick r:id="rId7"/>
              </a:rPr>
              <a:t>www.tutorialspoint.com/data_structures_algorithms/graph_data_structure.html</a:t>
            </a:r>
            <a:r>
              <a:rPr lang="en-IN" sz="2000" dirty="0" smtClean="0"/>
              <a:t>.</a:t>
            </a:r>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8"/>
              </a:rPr>
              <a:t>https://</a:t>
            </a:r>
            <a:r>
              <a:rPr lang="en-IN" sz="2000" dirty="0" smtClean="0">
                <a:hlinkClick r:id="rId8"/>
              </a:rPr>
              <a:t>www.simplilearn.com/tutorials/data-structure-tutorial/graphs-in-data-structure</a:t>
            </a:r>
            <a:endParaRPr lang="en-IN" sz="2000" dirty="0" smtClean="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9"/>
              </a:rPr>
              <a:t>https://www.geeksforgeeks.org/applications-of-graph-data-structure</a:t>
            </a:r>
            <a:r>
              <a:rPr lang="en-IN" sz="2000" dirty="0" smtClean="0">
                <a:hlinkClick r:id="rId9"/>
              </a:rPr>
              <a:t>/</a:t>
            </a:r>
            <a:endParaRPr lang="en-IN" sz="2000" dirty="0" smtClean="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10"/>
              </a:rPr>
              <a:t>https://www.upgrad.com/blog/graphs-in-data-structure</a:t>
            </a:r>
            <a:r>
              <a:rPr lang="en-IN" sz="2000" dirty="0" smtClean="0">
                <a:hlinkClick r:id="rId10"/>
              </a:rPr>
              <a:t>/</a:t>
            </a:r>
            <a:endParaRPr lang="en-IN" sz="2000" dirty="0" smtClean="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r>
              <a:rPr lang="en-IN" sz="2000" dirty="0">
                <a:hlinkClick r:id="rId11"/>
              </a:rPr>
              <a:t>https://</a:t>
            </a:r>
            <a:r>
              <a:rPr lang="en-IN" sz="2000" dirty="0" smtClean="0">
                <a:hlinkClick r:id="rId11"/>
              </a:rPr>
              <a:t>www.youtube.com/watch?v=4IZ80K72OXo</a:t>
            </a:r>
            <a:endParaRPr lang="en-IN" sz="2000" dirty="0" smtClean="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IN" sz="2000" dirty="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IN" sz="2000" dirty="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IN" sz="1350" dirty="0"/>
          </a:p>
          <a:p>
            <a:pPr marL="257175" indent="-257175">
              <a:buFont typeface="Wingdings" panose="05000000000000000000" pitchFamily="2" charset="2"/>
              <a:buChar char="Ø"/>
              <a:tabLst>
                <a:tab pos="683419" algn="l"/>
                <a:tab pos="1369219" algn="l"/>
                <a:tab pos="2055019" algn="l"/>
                <a:tab pos="2740819" algn="l"/>
                <a:tab pos="3426619" algn="l"/>
                <a:tab pos="4112419" algn="l"/>
                <a:tab pos="4798219" algn="l"/>
                <a:tab pos="5484019" algn="l"/>
                <a:tab pos="6169819" algn="l"/>
                <a:tab pos="6855619" algn="l"/>
                <a:tab pos="7541419" algn="l"/>
              </a:tabLst>
            </a:pPr>
            <a:endParaRPr lang="en-IN" sz="1350"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251520" y="203420"/>
            <a:ext cx="6267764"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a:buSzPct val="25000"/>
            </a:pP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rPr>
              <a:t>References</a:t>
            </a:r>
            <a:endParaRPr lang="en-IN"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sym typeface="Arial"/>
            </a:endParaRPr>
          </a:p>
        </p:txBody>
      </p:sp>
      <p:sp>
        <p:nvSpPr>
          <p:cNvPr id="11" name="Footer Placeholder 10"/>
          <p:cNvSpPr>
            <a:spLocks noGrp="1"/>
          </p:cNvSpPr>
          <p:nvPr>
            <p:ph type="ftr" sz="quarter" idx="11"/>
          </p:nvPr>
        </p:nvSpPr>
        <p:spPr/>
        <p:txBody>
          <a:bodyPr/>
          <a:lstStyle/>
          <a:p>
            <a:r>
              <a:rPr lang="en-IN" smtClean="0"/>
              <a:t>Dr. Swati, Ms Suman &amp; Ms Neetu </a:t>
            </a:r>
            <a:endParaRPr lang="en-IN"/>
          </a:p>
        </p:txBody>
      </p:sp>
    </p:spTree>
    <p:extLst>
      <p:ext uri="{BB962C8B-B14F-4D97-AF65-F5344CB8AC3E}">
        <p14:creationId xmlns:p14="http://schemas.microsoft.com/office/powerpoint/2010/main" val="4054651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80512" cy="6858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2" name="TextBox 1"/>
          <p:cNvSpPr txBox="1"/>
          <p:nvPr/>
        </p:nvSpPr>
        <p:spPr>
          <a:xfrm>
            <a:off x="1835696" y="2708920"/>
            <a:ext cx="5651034" cy="1200329"/>
          </a:xfrm>
          <a:prstGeom prst="rect">
            <a:avLst/>
          </a:prstGeom>
          <a:noFill/>
        </p:spPr>
        <p:txBody>
          <a:bodyPr wrap="none" rtlCol="0">
            <a:spAutoFit/>
          </a:bodyPr>
          <a:lstStyle/>
          <a:p>
            <a:pPr algn="ctr"/>
            <a:r>
              <a:rPr lang="en-US" sz="7200" dirty="0">
                <a:solidFill>
                  <a:srgbClr val="0060AA"/>
                </a:solidFill>
                <a:latin typeface="Garamond" pitchFamily="18" charset="0"/>
              </a:rPr>
              <a:t>THANK</a:t>
            </a:r>
            <a:r>
              <a:rPr lang="en-US" sz="7200" dirty="0">
                <a:latin typeface="Garamond" pitchFamily="18" charset="0"/>
              </a:rPr>
              <a:t> </a:t>
            </a:r>
            <a:r>
              <a:rPr lang="en-US" sz="7200" dirty="0">
                <a:solidFill>
                  <a:srgbClr val="E31E24"/>
                </a:solidFill>
                <a:latin typeface="Garamond" pitchFamily="18" charset="0"/>
              </a:rPr>
              <a:t>YOU</a:t>
            </a:r>
            <a:endParaRPr lang="en-IN" sz="7200" dirty="0">
              <a:latin typeface="Garamond" pitchFamily="18" charset="0"/>
            </a:endParaRPr>
          </a:p>
        </p:txBody>
      </p:sp>
    </p:spTree>
    <p:extLst>
      <p:ext uri="{BB962C8B-B14F-4D97-AF65-F5344CB8AC3E}">
        <p14:creationId xmlns:p14="http://schemas.microsoft.com/office/powerpoint/2010/main" val="3893978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18257" y="1272317"/>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72008" y="1666628"/>
            <a:ext cx="8748463" cy="2769989"/>
          </a:xfrm>
          <a:prstGeom prst="rect">
            <a:avLst/>
          </a:prstGeom>
          <a:noFill/>
        </p:spPr>
        <p:txBody>
          <a:bodyPr wrap="square" rtlCol="0">
            <a:spAutoFit/>
          </a:bodyPr>
          <a:lstStyle/>
          <a:p>
            <a:endParaRPr lang="en-US" dirty="0" smtClean="0"/>
          </a:p>
          <a:p>
            <a:pPr marL="342900" indent="-342900">
              <a:buFont typeface="Wingdings" panose="05000000000000000000" pitchFamily="2" charset="2"/>
              <a:buChar char="Ø"/>
            </a:pPr>
            <a:endParaRPr lang="en-US" sz="2400" dirty="0"/>
          </a:p>
          <a:p>
            <a:endParaRPr lang="en-US" sz="2400" dirty="0"/>
          </a:p>
          <a:p>
            <a:endParaRPr lang="en-US" b="1" dirty="0" smtClean="0"/>
          </a:p>
          <a:p>
            <a:endParaRPr lang="pt-BR" dirty="0" smtClean="0"/>
          </a:p>
          <a:p>
            <a:r>
              <a:rPr lang="pt-BR" dirty="0"/>
              <a:t/>
            </a:r>
            <a:br>
              <a:rPr lang="pt-BR" dirty="0"/>
            </a:br>
            <a:r>
              <a:rPr lang="en-US" dirty="0"/>
              <a:t/>
            </a:r>
            <a:br>
              <a:rPr lang="en-US" dirty="0"/>
            </a:br>
            <a:endParaRPr lang="en-US" dirty="0"/>
          </a:p>
          <a:p>
            <a:endParaRPr lang="en-IN"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201483" y="93505"/>
            <a:ext cx="86189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Minimum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Spanning </a:t>
            </a:r>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Tree Problem</a:t>
            </a:r>
            <a:endPar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478529" y="1862785"/>
            <a:ext cx="8064896" cy="4249031"/>
          </a:xfrm>
          <a:prstGeom prst="rect">
            <a:avLst/>
          </a:prstGeom>
        </p:spPr>
      </p:pic>
    </p:spTree>
    <p:extLst>
      <p:ext uri="{BB962C8B-B14F-4D97-AF65-F5344CB8AC3E}">
        <p14:creationId xmlns:p14="http://schemas.microsoft.com/office/powerpoint/2010/main" val="44973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18257" y="1272317"/>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72008" y="1666628"/>
            <a:ext cx="8748463" cy="5447645"/>
          </a:xfrm>
          <a:prstGeom prst="rect">
            <a:avLst/>
          </a:prstGeom>
          <a:noFill/>
        </p:spPr>
        <p:txBody>
          <a:bodyPr wrap="square" rtlCol="0">
            <a:spAutoFit/>
          </a:bodyPr>
          <a:lstStyle/>
          <a:p>
            <a:endParaRPr lang="en-US" sz="2400" dirty="0"/>
          </a:p>
          <a:p>
            <a:r>
              <a:rPr lang="en-US" sz="2400" b="1" dirty="0"/>
              <a:t>We can easily evaluate the minimum spanning tree from a graph with the help of two algorithms</a:t>
            </a:r>
            <a:r>
              <a:rPr lang="en-US" sz="2400" b="1" dirty="0" smtClean="0"/>
              <a:t>:</a:t>
            </a:r>
          </a:p>
          <a:p>
            <a:endParaRPr lang="en-US" sz="2400" b="1" dirty="0"/>
          </a:p>
          <a:p>
            <a:pPr marL="457200" indent="-457200">
              <a:buAutoNum type="arabicPeriod"/>
            </a:pPr>
            <a:r>
              <a:rPr lang="en-US" sz="2400" dirty="0" err="1" smtClean="0"/>
              <a:t>Kruskal’s</a:t>
            </a:r>
            <a:r>
              <a:rPr lang="en-US" sz="2400" dirty="0" smtClean="0"/>
              <a:t> Algorithm</a:t>
            </a:r>
          </a:p>
          <a:p>
            <a:endParaRPr lang="en-US" sz="2400" dirty="0" smtClean="0"/>
          </a:p>
          <a:p>
            <a:r>
              <a:rPr lang="en-US" sz="2400" dirty="0" smtClean="0"/>
              <a:t>2. Prim’s </a:t>
            </a:r>
            <a:r>
              <a:rPr lang="en-US" sz="2400" dirty="0"/>
              <a:t>Algorithm</a:t>
            </a:r>
          </a:p>
          <a:p>
            <a:endParaRPr lang="en-US" sz="2400" dirty="0"/>
          </a:p>
          <a:p>
            <a:pPr marL="342900" indent="-342900">
              <a:buFont typeface="Wingdings" panose="05000000000000000000" pitchFamily="2" charset="2"/>
              <a:buChar char="Ø"/>
            </a:pPr>
            <a:endParaRPr lang="en-US" sz="2400" dirty="0"/>
          </a:p>
          <a:p>
            <a:endParaRPr lang="en-US" sz="2400" dirty="0"/>
          </a:p>
          <a:p>
            <a:endParaRPr lang="en-US" b="1" dirty="0" smtClean="0"/>
          </a:p>
          <a:p>
            <a:endParaRPr lang="pt-BR" dirty="0" smtClean="0"/>
          </a:p>
          <a:p>
            <a:r>
              <a:rPr lang="pt-BR" dirty="0"/>
              <a:t/>
            </a:r>
            <a:br>
              <a:rPr lang="pt-BR" dirty="0"/>
            </a:br>
            <a:r>
              <a:rPr lang="en-US" dirty="0"/>
              <a:t/>
            </a:r>
            <a:br>
              <a:rPr lang="en-US" dirty="0"/>
            </a:br>
            <a:endParaRPr lang="en-US" dirty="0"/>
          </a:p>
          <a:p>
            <a:endParaRPr lang="en-IN"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201483" y="370504"/>
            <a:ext cx="86189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Minimum </a:t>
            </a:r>
            <a:r>
              <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rPr>
              <a:t>Spanning Tree</a:t>
            </a:r>
          </a:p>
        </p:txBody>
      </p:sp>
    </p:spTree>
    <p:extLst>
      <p:ext uri="{BB962C8B-B14F-4D97-AF65-F5344CB8AC3E}">
        <p14:creationId xmlns:p14="http://schemas.microsoft.com/office/powerpoint/2010/main" val="2920112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ADB55-3C53-1960-9802-231A64EC3F0D}"/>
            </a:ext>
          </a:extLst>
        </p:cNvPr>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6D4054-DC68-23F6-F5BC-F7394AD9E2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 xmlns:a16="http://schemas.microsoft.com/office/drawing/2014/main" id="{6550C769-3FF2-465E-2CF3-1703CA2E5E23}"/>
              </a:ext>
            </a:extLst>
          </p:cNvPr>
          <p:cNvCxnSpPr/>
          <p:nvPr/>
        </p:nvCxnSpPr>
        <p:spPr>
          <a:xfrm>
            <a:off x="-18257" y="1272317"/>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3B7A1180-1697-901D-882B-382076FF1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FA03BD37-21B5-DEC3-9FF3-7821A9653240}"/>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p:cNvSpPr txBox="1"/>
          <p:nvPr/>
        </p:nvSpPr>
        <p:spPr>
          <a:xfrm>
            <a:off x="72008" y="1666628"/>
            <a:ext cx="8748463" cy="4616648"/>
          </a:xfrm>
          <a:prstGeom prst="rect">
            <a:avLst/>
          </a:prstGeom>
          <a:noFill/>
        </p:spPr>
        <p:txBody>
          <a:bodyPr wrap="square" rtlCol="0">
            <a:spAutoFit/>
          </a:bodyPr>
          <a:lstStyle/>
          <a:p>
            <a:endParaRPr lang="en-US" dirty="0" smtClean="0"/>
          </a:p>
          <a:p>
            <a:pPr marL="342900" indent="-342900">
              <a:buFont typeface="Wingdings" panose="05000000000000000000" pitchFamily="2" charset="2"/>
              <a:buChar char="Ø"/>
            </a:pPr>
            <a:r>
              <a:rPr lang="en-US" sz="2400" dirty="0" err="1"/>
              <a:t>Kruskal’s</a:t>
            </a:r>
            <a:r>
              <a:rPr lang="en-US" sz="2400" dirty="0"/>
              <a:t> Algorithm builds the spanning tree by adding edges one by one into a growing spanning tree. </a:t>
            </a:r>
          </a:p>
          <a:p>
            <a:pPr marL="342900" indent="-342900">
              <a:buFont typeface="Wingdings" panose="05000000000000000000" pitchFamily="2" charset="2"/>
              <a:buChar char="Ø"/>
            </a:pPr>
            <a:r>
              <a:rPr lang="en-US" sz="2400" dirty="0" err="1" smtClean="0"/>
              <a:t>Kruskal's</a:t>
            </a:r>
            <a:r>
              <a:rPr lang="en-US" sz="2400" dirty="0" smtClean="0"/>
              <a:t> </a:t>
            </a:r>
            <a:r>
              <a:rPr lang="en-US" sz="2400" dirty="0"/>
              <a:t>algorithm follows greedy approach as in each iteration it finds an edge which has least weight and add it to the growing spanning tree.</a:t>
            </a:r>
          </a:p>
          <a:p>
            <a:pPr marL="342900" indent="-342900">
              <a:buFont typeface="Wingdings" panose="05000000000000000000" pitchFamily="2" charset="2"/>
              <a:buChar char="Ø"/>
            </a:pPr>
            <a:endParaRPr lang="en-US" sz="2400" dirty="0"/>
          </a:p>
          <a:p>
            <a:endParaRPr lang="en-US" sz="2400" dirty="0"/>
          </a:p>
          <a:p>
            <a:endParaRPr lang="en-US" b="1" dirty="0" smtClean="0"/>
          </a:p>
          <a:p>
            <a:endParaRPr lang="pt-BR" dirty="0" smtClean="0"/>
          </a:p>
          <a:p>
            <a:r>
              <a:rPr lang="pt-BR" dirty="0"/>
              <a:t/>
            </a:r>
            <a:br>
              <a:rPr lang="pt-BR" dirty="0"/>
            </a:br>
            <a:r>
              <a:rPr lang="en-US" dirty="0"/>
              <a:t/>
            </a:r>
            <a:br>
              <a:rPr lang="en-US" dirty="0"/>
            </a:br>
            <a:endParaRPr lang="en-US" dirty="0"/>
          </a:p>
          <a:p>
            <a:endParaRPr lang="en-IN" dirty="0"/>
          </a:p>
        </p:txBody>
      </p:sp>
      <p:sp>
        <p:nvSpPr>
          <p:cNvPr id="10" name="Rectangle 1">
            <a:extLst>
              <a:ext uri="{FF2B5EF4-FFF2-40B4-BE49-F238E27FC236}">
                <a16:creationId xmlns="" xmlns:a16="http://schemas.microsoft.com/office/drawing/2014/main" id="{64C06AB1-0FEA-D879-1F4C-A54AF13BBDA7}"/>
              </a:ext>
            </a:extLst>
          </p:cNvPr>
          <p:cNvSpPr>
            <a:spLocks noChangeArrowheads="1"/>
          </p:cNvSpPr>
          <p:nvPr/>
        </p:nvSpPr>
        <p:spPr bwMode="auto">
          <a:xfrm>
            <a:off x="201483" y="370504"/>
            <a:ext cx="86189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b="1" kern="100" dirty="0" err="1"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Kruskal</a:t>
            </a:r>
            <a:r>
              <a:rPr lang="en-US" sz="36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 Algorithm</a:t>
            </a:r>
            <a:endParaRPr lang="en-US" sz="36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766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317165"/>
            <a:ext cx="7221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32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Algorithm for </a:t>
            </a:r>
            <a:r>
              <a:rPr lang="en-US" sz="3200" b="1" kern="100" dirty="0" err="1"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Kruskal</a:t>
            </a:r>
            <a:r>
              <a:rPr lang="en-US" sz="3200" b="1" kern="100" dirty="0" smtClean="0">
                <a:solidFill>
                  <a:srgbClr val="E31E24"/>
                </a:solidFill>
                <a:latin typeface="Verdana" panose="020B0604030504040204" pitchFamily="34" charset="0"/>
                <a:ea typeface="Times New Roman" panose="02020603050405020304" pitchFamily="18" charset="0"/>
                <a:cs typeface="Times New Roman" panose="02020603050405020304" pitchFamily="18" charset="0"/>
              </a:rPr>
              <a:t> Problem</a:t>
            </a:r>
            <a:endParaRPr lang="en-US" sz="3200" b="1" kern="100" dirty="0">
              <a:solidFill>
                <a:srgbClr val="E31E24"/>
              </a:solidFill>
              <a:latin typeface="Verdana" panose="020B0604030504040204" pitchFamily="34" charset="0"/>
              <a:ea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36513" y="90194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 xmlns:a16="http://schemas.microsoft.com/office/drawing/2014/main" id="{AE24D516-77C6-C96A-5F77-D099623448D8}"/>
              </a:ext>
            </a:extLst>
          </p:cNvPr>
          <p:cNvSpPr txBox="1"/>
          <p:nvPr/>
        </p:nvSpPr>
        <p:spPr>
          <a:xfrm>
            <a:off x="179512" y="1293834"/>
            <a:ext cx="8784976" cy="829266"/>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4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10" name="Rectangle 9"/>
          <p:cNvSpPr>
            <a:spLocks noGrp="1" noChangeArrowheads="1"/>
          </p:cNvSpPr>
          <p:nvPr/>
        </p:nvSpPr>
        <p:spPr bwMode="auto">
          <a:xfrm>
            <a:off x="827584" y="1088048"/>
            <a:ext cx="7970651" cy="5221271"/>
          </a:xfrm>
          <a:prstGeom prst="rect">
            <a:avLst/>
          </a:prstGeom>
          <a:solidFill>
            <a:srgbClr val="CCECFF"/>
          </a:solidFill>
          <a:ln>
            <a:solidFill>
              <a:schemeClr val="tx1"/>
            </a:solidFill>
            <a:miter lim="800000"/>
            <a:headEnd/>
            <a:tailEnd/>
          </a:ln>
          <a:effectLst>
            <a:outerShdw dist="107763" dir="2700000" algn="ctr" rotWithShape="0">
              <a:schemeClr val="bg2"/>
            </a:outerShdw>
          </a:effec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w"/>
              <a:defRPr sz="3200" kern="1200">
                <a:solidFill>
                  <a:srgbClr val="010000"/>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08585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42875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177165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Step 1:</a:t>
            </a:r>
            <a:r>
              <a:rPr lang="en-US" dirty="0"/>
              <a:t> Sort the graph edges with respect to their weights.</a:t>
            </a:r>
          </a:p>
          <a:p>
            <a:pPr marL="0" indent="0">
              <a:buNone/>
            </a:pPr>
            <a:r>
              <a:rPr lang="en-US" b="1" dirty="0"/>
              <a:t>Step </a:t>
            </a:r>
            <a:r>
              <a:rPr lang="en-US" b="1" dirty="0" smtClean="0"/>
              <a:t>2: </a:t>
            </a:r>
            <a:r>
              <a:rPr lang="en-US" dirty="0" smtClean="0"/>
              <a:t>Start </a:t>
            </a:r>
            <a:r>
              <a:rPr lang="en-US" dirty="0"/>
              <a:t>adding edges to the MST from the edge with the smallest weight until the edge of the largest weight.</a:t>
            </a:r>
          </a:p>
          <a:p>
            <a:pPr marL="0" indent="0">
              <a:buNone/>
            </a:pPr>
            <a:r>
              <a:rPr lang="en-US" b="1" dirty="0"/>
              <a:t>Step </a:t>
            </a:r>
            <a:r>
              <a:rPr lang="en-US" b="1" dirty="0" smtClean="0"/>
              <a:t>3: </a:t>
            </a:r>
            <a:r>
              <a:rPr lang="en-US" dirty="0" smtClean="0"/>
              <a:t>Only </a:t>
            </a:r>
            <a:r>
              <a:rPr lang="en-US" dirty="0"/>
              <a:t>add edges which doesn't form a cycle , edges which connect only disconnected components.</a:t>
            </a:r>
          </a:p>
          <a:p>
            <a:endParaRPr lang="en-US" dirty="0"/>
          </a:p>
        </p:txBody>
      </p:sp>
    </p:spTree>
    <p:extLst>
      <p:ext uri="{BB962C8B-B14F-4D97-AF65-F5344CB8AC3E}">
        <p14:creationId xmlns:p14="http://schemas.microsoft.com/office/powerpoint/2010/main" val="1488624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9782</TotalTime>
  <Words>1261</Words>
  <Application>Microsoft Office PowerPoint</Application>
  <PresentationFormat>On-screen Show (4:3)</PresentationFormat>
  <Paragraphs>351</Paragraphs>
  <Slides>56</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Arial Black</vt:lpstr>
      <vt:lpstr>Calibri</vt:lpstr>
      <vt:lpstr>Garamond</vt:lpstr>
      <vt:lpstr>Open Sans</vt:lpstr>
      <vt:lpstr>Söhne</vt:lpstr>
      <vt:lpstr>Sylfaen</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Implementing a Kruskal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WEBDEV</dc:creator>
  <cp:lastModifiedBy>Microsoft account</cp:lastModifiedBy>
  <cp:revision>836</cp:revision>
  <cp:lastPrinted>2022-09-05T08:43:44Z</cp:lastPrinted>
  <dcterms:created xsi:type="dcterms:W3CDTF">2020-01-16T09:05:56Z</dcterms:created>
  <dcterms:modified xsi:type="dcterms:W3CDTF">2025-08-07T16:41:30Z</dcterms:modified>
</cp:coreProperties>
</file>